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81" r:id="rId2"/>
    <p:sldId id="342" r:id="rId3"/>
    <p:sldId id="400" r:id="rId4"/>
    <p:sldId id="401" r:id="rId5"/>
    <p:sldId id="402" r:id="rId6"/>
    <p:sldId id="395" r:id="rId7"/>
    <p:sldId id="416" r:id="rId8"/>
    <p:sldId id="363" r:id="rId9"/>
    <p:sldId id="397" r:id="rId10"/>
    <p:sldId id="349" r:id="rId11"/>
    <p:sldId id="396" r:id="rId12"/>
    <p:sldId id="359" r:id="rId13"/>
    <p:sldId id="376" r:id="rId14"/>
    <p:sldId id="381" r:id="rId15"/>
    <p:sldId id="383" r:id="rId16"/>
    <p:sldId id="364" r:id="rId17"/>
    <p:sldId id="360" r:id="rId18"/>
    <p:sldId id="362" r:id="rId19"/>
    <p:sldId id="377" r:id="rId20"/>
    <p:sldId id="378" r:id="rId21"/>
    <p:sldId id="391" r:id="rId22"/>
    <p:sldId id="365" r:id="rId23"/>
    <p:sldId id="384" r:id="rId24"/>
    <p:sldId id="385" r:id="rId25"/>
    <p:sldId id="390" r:id="rId26"/>
    <p:sldId id="393" r:id="rId27"/>
    <p:sldId id="410" r:id="rId28"/>
    <p:sldId id="411" r:id="rId29"/>
    <p:sldId id="412" r:id="rId30"/>
    <p:sldId id="413" r:id="rId31"/>
    <p:sldId id="414" r:id="rId32"/>
    <p:sldId id="415" r:id="rId33"/>
    <p:sldId id="418" r:id="rId34"/>
    <p:sldId id="403" r:id="rId35"/>
    <p:sldId id="336" r:id="rId36"/>
    <p:sldId id="369" r:id="rId37"/>
    <p:sldId id="392" r:id="rId38"/>
    <p:sldId id="404" r:id="rId39"/>
    <p:sldId id="405" r:id="rId40"/>
    <p:sldId id="408" r:id="rId41"/>
    <p:sldId id="409" r:id="rId42"/>
    <p:sldId id="41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87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5613" autoAdjust="0"/>
  </p:normalViewPr>
  <p:slideViewPr>
    <p:cSldViewPr>
      <p:cViewPr>
        <p:scale>
          <a:sx n="69" d="100"/>
          <a:sy n="69" d="100"/>
        </p:scale>
        <p:origin x="-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6C9E31-7789-4063-8CC9-D5F0D8DE674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1636BE0-3A11-4DA5-BFB2-6E713F7BDDCB}">
      <dgm:prSet phldrT="[Text]" custT="1"/>
      <dgm:spPr/>
      <dgm:t>
        <a:bodyPr/>
        <a:lstStyle/>
        <a:p>
          <a:r>
            <a:rPr lang="en-GB" sz="2000" dirty="0" smtClean="0"/>
            <a:t>Purpose x Place= Relevance</a:t>
          </a:r>
          <a:endParaRPr lang="en-GB" sz="2000" dirty="0"/>
        </a:p>
      </dgm:t>
    </dgm:pt>
    <dgm:pt modelId="{407A2594-18C8-42D3-95CB-01F64684DAE1}" type="parTrans" cxnId="{29E326D9-3BF4-41C3-9916-FC599A366E1C}">
      <dgm:prSet/>
      <dgm:spPr/>
      <dgm:t>
        <a:bodyPr/>
        <a:lstStyle/>
        <a:p>
          <a:endParaRPr lang="en-GB"/>
        </a:p>
      </dgm:t>
    </dgm:pt>
    <dgm:pt modelId="{D70EFFF4-A5CC-48C5-B407-C115032DD4D2}" type="sibTrans" cxnId="{29E326D9-3BF4-41C3-9916-FC599A366E1C}">
      <dgm:prSet/>
      <dgm:spPr/>
      <dgm:t>
        <a:bodyPr/>
        <a:lstStyle/>
        <a:p>
          <a:endParaRPr lang="en-GB"/>
        </a:p>
      </dgm:t>
    </dgm:pt>
    <dgm:pt modelId="{063AF4BF-C3C6-426C-884E-EE35B2512011}">
      <dgm:prSet phldrT="[Text]" custT="1"/>
      <dgm:spPr/>
      <dgm:t>
        <a:bodyPr/>
        <a:lstStyle/>
        <a:p>
          <a:r>
            <a:rPr lang="en-GB" sz="2000" dirty="0" smtClean="0"/>
            <a:t>Participation x People = Engagement</a:t>
          </a:r>
          <a:endParaRPr lang="en-GB" sz="2000" dirty="0"/>
        </a:p>
      </dgm:t>
    </dgm:pt>
    <dgm:pt modelId="{25250C16-B939-4EA5-8A4C-CE69AC0F62B5}" type="parTrans" cxnId="{AB2D8257-6324-439D-9288-BBA6C705DA85}">
      <dgm:prSet/>
      <dgm:spPr/>
      <dgm:t>
        <a:bodyPr/>
        <a:lstStyle/>
        <a:p>
          <a:endParaRPr lang="en-GB"/>
        </a:p>
      </dgm:t>
    </dgm:pt>
    <dgm:pt modelId="{42E032A7-79BB-49E2-A4D1-B316A107A31F}" type="sibTrans" cxnId="{AB2D8257-6324-439D-9288-BBA6C705DA85}">
      <dgm:prSet/>
      <dgm:spPr/>
      <dgm:t>
        <a:bodyPr/>
        <a:lstStyle/>
        <a:p>
          <a:endParaRPr lang="en-GB"/>
        </a:p>
      </dgm:t>
    </dgm:pt>
    <dgm:pt modelId="{1710AF9B-C8F3-4871-9253-D653F017E8B3}">
      <dgm:prSet phldrT="[Text]" custT="1"/>
      <dgm:spPr/>
      <dgm:t>
        <a:bodyPr/>
        <a:lstStyle/>
        <a:p>
          <a:r>
            <a:rPr lang="en-GB" sz="2000" dirty="0" smtClean="0"/>
            <a:t>Plan x Programme = Inspiration</a:t>
          </a:r>
          <a:endParaRPr lang="en-GB" sz="2000" dirty="0"/>
        </a:p>
      </dgm:t>
    </dgm:pt>
    <dgm:pt modelId="{8F86ACBF-823B-478A-87E5-EBE1075A42BB}" type="parTrans" cxnId="{48E2B7B2-B507-421E-8222-AC226502B4FC}">
      <dgm:prSet/>
      <dgm:spPr/>
      <dgm:t>
        <a:bodyPr/>
        <a:lstStyle/>
        <a:p>
          <a:endParaRPr lang="en-GB"/>
        </a:p>
      </dgm:t>
    </dgm:pt>
    <dgm:pt modelId="{3ADCD461-5769-405B-B786-3955AE4D8FC5}" type="sibTrans" cxnId="{48E2B7B2-B507-421E-8222-AC226502B4FC}">
      <dgm:prSet/>
      <dgm:spPr/>
      <dgm:t>
        <a:bodyPr/>
        <a:lstStyle/>
        <a:p>
          <a:endParaRPr lang="en-GB"/>
        </a:p>
      </dgm:t>
    </dgm:pt>
    <dgm:pt modelId="{3F087E36-D52F-424C-8EB9-BE20D557EBA9}" type="pres">
      <dgm:prSet presAssocID="{B06C9E31-7789-4063-8CC9-D5F0D8DE674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1A7AC3F-6552-4D33-B62E-09C07FCC8A59}" type="pres">
      <dgm:prSet presAssocID="{11636BE0-3A11-4DA5-BFB2-6E713F7BDDCB}" presName="node" presStyleLbl="node1" presStyleIdx="0" presStyleCnt="3" custScaleX="1176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47B2184-2DDE-4F70-8535-6AF4CC317A1C}" type="pres">
      <dgm:prSet presAssocID="{D70EFFF4-A5CC-48C5-B407-C115032DD4D2}" presName="sibTrans" presStyleLbl="sibTrans2D1" presStyleIdx="0" presStyleCnt="3"/>
      <dgm:spPr/>
      <dgm:t>
        <a:bodyPr/>
        <a:lstStyle/>
        <a:p>
          <a:endParaRPr lang="en-GB"/>
        </a:p>
      </dgm:t>
    </dgm:pt>
    <dgm:pt modelId="{C3ADDFAA-824C-4DD5-9536-6029B1E31A8F}" type="pres">
      <dgm:prSet presAssocID="{D70EFFF4-A5CC-48C5-B407-C115032DD4D2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AC8BA94B-4BB3-43DF-AC69-7FE1F7EE081B}" type="pres">
      <dgm:prSet presAssocID="{063AF4BF-C3C6-426C-884E-EE35B2512011}" presName="node" presStyleLbl="node1" presStyleIdx="1" presStyleCnt="3" custScaleX="11418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39C350-87C3-48EF-A7AA-9B74BC8D701F}" type="pres">
      <dgm:prSet presAssocID="{42E032A7-79BB-49E2-A4D1-B316A107A31F}" presName="sibTrans" presStyleLbl="sibTrans2D1" presStyleIdx="1" presStyleCnt="3"/>
      <dgm:spPr/>
      <dgm:t>
        <a:bodyPr/>
        <a:lstStyle/>
        <a:p>
          <a:endParaRPr lang="en-GB"/>
        </a:p>
      </dgm:t>
    </dgm:pt>
    <dgm:pt modelId="{4946D64E-8935-495E-93CD-A7AA41E2A77E}" type="pres">
      <dgm:prSet presAssocID="{42E032A7-79BB-49E2-A4D1-B316A107A31F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203C733B-7DA7-4C77-AECE-5577C302DD65}" type="pres">
      <dgm:prSet presAssocID="{1710AF9B-C8F3-4871-9253-D653F017E8B3}" presName="node" presStyleLbl="node1" presStyleIdx="2" presStyleCnt="3" custScaleX="1095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3D03F-F43F-46DD-AE6E-34D86300C59B}" type="pres">
      <dgm:prSet presAssocID="{3ADCD461-5769-405B-B786-3955AE4D8FC5}" presName="sibTrans" presStyleLbl="sibTrans2D1" presStyleIdx="2" presStyleCnt="3"/>
      <dgm:spPr/>
      <dgm:t>
        <a:bodyPr/>
        <a:lstStyle/>
        <a:p>
          <a:endParaRPr lang="en-GB"/>
        </a:p>
      </dgm:t>
    </dgm:pt>
    <dgm:pt modelId="{36EA6FA3-8F69-4744-A37C-7F8078B35EF7}" type="pres">
      <dgm:prSet presAssocID="{3ADCD461-5769-405B-B786-3955AE4D8FC5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1CBF4068-27F4-4764-8540-8E5C1C848A47}" type="presOf" srcId="{B06C9E31-7789-4063-8CC9-D5F0D8DE674A}" destId="{3F087E36-D52F-424C-8EB9-BE20D557EBA9}" srcOrd="0" destOrd="0" presId="urn:microsoft.com/office/officeart/2005/8/layout/cycle2"/>
    <dgm:cxn modelId="{544EA6B8-00D0-44F5-9AEF-DB6540D182C2}" type="presOf" srcId="{D70EFFF4-A5CC-48C5-B407-C115032DD4D2}" destId="{C3ADDFAA-824C-4DD5-9536-6029B1E31A8F}" srcOrd="1" destOrd="0" presId="urn:microsoft.com/office/officeart/2005/8/layout/cycle2"/>
    <dgm:cxn modelId="{48E2B7B2-B507-421E-8222-AC226502B4FC}" srcId="{B06C9E31-7789-4063-8CC9-D5F0D8DE674A}" destId="{1710AF9B-C8F3-4871-9253-D653F017E8B3}" srcOrd="2" destOrd="0" parTransId="{8F86ACBF-823B-478A-87E5-EBE1075A42BB}" sibTransId="{3ADCD461-5769-405B-B786-3955AE4D8FC5}"/>
    <dgm:cxn modelId="{326C36DB-D6F1-4899-B77B-632DDAC177C1}" type="presOf" srcId="{11636BE0-3A11-4DA5-BFB2-6E713F7BDDCB}" destId="{A1A7AC3F-6552-4D33-B62E-09C07FCC8A59}" srcOrd="0" destOrd="0" presId="urn:microsoft.com/office/officeart/2005/8/layout/cycle2"/>
    <dgm:cxn modelId="{AB2D8257-6324-439D-9288-BBA6C705DA85}" srcId="{B06C9E31-7789-4063-8CC9-D5F0D8DE674A}" destId="{063AF4BF-C3C6-426C-884E-EE35B2512011}" srcOrd="1" destOrd="0" parTransId="{25250C16-B939-4EA5-8A4C-CE69AC0F62B5}" sibTransId="{42E032A7-79BB-49E2-A4D1-B316A107A31F}"/>
    <dgm:cxn modelId="{61D30D15-78EB-45DB-9B3B-E3F77BF0552F}" type="presOf" srcId="{D70EFFF4-A5CC-48C5-B407-C115032DD4D2}" destId="{747B2184-2DDE-4F70-8535-6AF4CC317A1C}" srcOrd="0" destOrd="0" presId="urn:microsoft.com/office/officeart/2005/8/layout/cycle2"/>
    <dgm:cxn modelId="{F28CE459-772C-4D45-BE9F-8CB4AA384087}" type="presOf" srcId="{3ADCD461-5769-405B-B786-3955AE4D8FC5}" destId="{36EA6FA3-8F69-4744-A37C-7F8078B35EF7}" srcOrd="1" destOrd="0" presId="urn:microsoft.com/office/officeart/2005/8/layout/cycle2"/>
    <dgm:cxn modelId="{4B746A48-C2BC-43B4-BE85-1DD6CDD0A19B}" type="presOf" srcId="{42E032A7-79BB-49E2-A4D1-B316A107A31F}" destId="{4946D64E-8935-495E-93CD-A7AA41E2A77E}" srcOrd="1" destOrd="0" presId="urn:microsoft.com/office/officeart/2005/8/layout/cycle2"/>
    <dgm:cxn modelId="{9F0672DA-C065-4583-8E80-A78CEC63342F}" type="presOf" srcId="{3ADCD461-5769-405B-B786-3955AE4D8FC5}" destId="{94D3D03F-F43F-46DD-AE6E-34D86300C59B}" srcOrd="0" destOrd="0" presId="urn:microsoft.com/office/officeart/2005/8/layout/cycle2"/>
    <dgm:cxn modelId="{29E326D9-3BF4-41C3-9916-FC599A366E1C}" srcId="{B06C9E31-7789-4063-8CC9-D5F0D8DE674A}" destId="{11636BE0-3A11-4DA5-BFB2-6E713F7BDDCB}" srcOrd="0" destOrd="0" parTransId="{407A2594-18C8-42D3-95CB-01F64684DAE1}" sibTransId="{D70EFFF4-A5CC-48C5-B407-C115032DD4D2}"/>
    <dgm:cxn modelId="{739EA862-C031-4A93-95B5-E574C1378634}" type="presOf" srcId="{1710AF9B-C8F3-4871-9253-D653F017E8B3}" destId="{203C733B-7DA7-4C77-AECE-5577C302DD65}" srcOrd="0" destOrd="0" presId="urn:microsoft.com/office/officeart/2005/8/layout/cycle2"/>
    <dgm:cxn modelId="{27195043-A854-4427-A8A7-A617317054A7}" type="presOf" srcId="{063AF4BF-C3C6-426C-884E-EE35B2512011}" destId="{AC8BA94B-4BB3-43DF-AC69-7FE1F7EE081B}" srcOrd="0" destOrd="0" presId="urn:microsoft.com/office/officeart/2005/8/layout/cycle2"/>
    <dgm:cxn modelId="{1E5FDEAE-6F5A-4065-8379-6BE2CBDD319C}" type="presOf" srcId="{42E032A7-79BB-49E2-A4D1-B316A107A31F}" destId="{EE39C350-87C3-48EF-A7AA-9B74BC8D701F}" srcOrd="0" destOrd="0" presId="urn:microsoft.com/office/officeart/2005/8/layout/cycle2"/>
    <dgm:cxn modelId="{84B1B314-44CF-48B9-B8C9-13E99DA8E98B}" type="presParOf" srcId="{3F087E36-D52F-424C-8EB9-BE20D557EBA9}" destId="{A1A7AC3F-6552-4D33-B62E-09C07FCC8A59}" srcOrd="0" destOrd="0" presId="urn:microsoft.com/office/officeart/2005/8/layout/cycle2"/>
    <dgm:cxn modelId="{5028461B-B669-4DA9-9A41-E70EFD979906}" type="presParOf" srcId="{3F087E36-D52F-424C-8EB9-BE20D557EBA9}" destId="{747B2184-2DDE-4F70-8535-6AF4CC317A1C}" srcOrd="1" destOrd="0" presId="urn:microsoft.com/office/officeart/2005/8/layout/cycle2"/>
    <dgm:cxn modelId="{D79BB7EE-5B38-49B5-A64C-43121EADAA6E}" type="presParOf" srcId="{747B2184-2DDE-4F70-8535-6AF4CC317A1C}" destId="{C3ADDFAA-824C-4DD5-9536-6029B1E31A8F}" srcOrd="0" destOrd="0" presId="urn:microsoft.com/office/officeart/2005/8/layout/cycle2"/>
    <dgm:cxn modelId="{415C6F2C-465B-40D3-8C8C-96240DBD2C27}" type="presParOf" srcId="{3F087E36-D52F-424C-8EB9-BE20D557EBA9}" destId="{AC8BA94B-4BB3-43DF-AC69-7FE1F7EE081B}" srcOrd="2" destOrd="0" presId="urn:microsoft.com/office/officeart/2005/8/layout/cycle2"/>
    <dgm:cxn modelId="{E4A529AE-64CE-4A6B-8936-6750CACE8CC3}" type="presParOf" srcId="{3F087E36-D52F-424C-8EB9-BE20D557EBA9}" destId="{EE39C350-87C3-48EF-A7AA-9B74BC8D701F}" srcOrd="3" destOrd="0" presId="urn:microsoft.com/office/officeart/2005/8/layout/cycle2"/>
    <dgm:cxn modelId="{E8B8355E-A38B-4B14-A670-77E427860F0B}" type="presParOf" srcId="{EE39C350-87C3-48EF-A7AA-9B74BC8D701F}" destId="{4946D64E-8935-495E-93CD-A7AA41E2A77E}" srcOrd="0" destOrd="0" presId="urn:microsoft.com/office/officeart/2005/8/layout/cycle2"/>
    <dgm:cxn modelId="{66446266-6DC8-4230-BED8-EC4DCD7FB6D5}" type="presParOf" srcId="{3F087E36-D52F-424C-8EB9-BE20D557EBA9}" destId="{203C733B-7DA7-4C77-AECE-5577C302DD65}" srcOrd="4" destOrd="0" presId="urn:microsoft.com/office/officeart/2005/8/layout/cycle2"/>
    <dgm:cxn modelId="{BF950696-BBC9-47D8-ACC2-E559558C23D7}" type="presParOf" srcId="{3F087E36-D52F-424C-8EB9-BE20D557EBA9}" destId="{94D3D03F-F43F-46DD-AE6E-34D86300C59B}" srcOrd="5" destOrd="0" presId="urn:microsoft.com/office/officeart/2005/8/layout/cycle2"/>
    <dgm:cxn modelId="{5C25FD29-16F7-4FB6-BBEF-1B9D444CC5CD}" type="presParOf" srcId="{94D3D03F-F43F-46DD-AE6E-34D86300C59B}" destId="{36EA6FA3-8F69-4744-A37C-7F8078B35EF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7AC3F-6552-4D33-B62E-09C07FCC8A59}">
      <dsp:nvSpPr>
        <dsp:cNvPr id="0" name=""/>
        <dsp:cNvSpPr/>
      </dsp:nvSpPr>
      <dsp:spPr>
        <a:xfrm>
          <a:off x="1991675" y="758"/>
          <a:ext cx="2401405" cy="20415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Purpose x Place= Relevance</a:t>
          </a:r>
          <a:endParaRPr lang="en-GB" sz="2000" kern="1200" dirty="0"/>
        </a:p>
      </dsp:txBody>
      <dsp:txXfrm>
        <a:off x="2343353" y="299732"/>
        <a:ext cx="1698049" cy="1443577"/>
      </dsp:txXfrm>
    </dsp:sp>
    <dsp:sp modelId="{747B2184-2DDE-4F70-8535-6AF4CC317A1C}">
      <dsp:nvSpPr>
        <dsp:cNvPr id="0" name=""/>
        <dsp:cNvSpPr/>
      </dsp:nvSpPr>
      <dsp:spPr>
        <a:xfrm rot="3600000">
          <a:off x="3699965" y="1993952"/>
          <a:ext cx="505496" cy="689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3737877" y="2066089"/>
        <a:ext cx="353847" cy="413408"/>
      </dsp:txXfrm>
    </dsp:sp>
    <dsp:sp modelId="{AC8BA94B-4BB3-43DF-AC69-7FE1F7EE081B}">
      <dsp:nvSpPr>
        <dsp:cNvPr id="0" name=""/>
        <dsp:cNvSpPr/>
      </dsp:nvSpPr>
      <dsp:spPr>
        <a:xfrm>
          <a:off x="3558718" y="2654012"/>
          <a:ext cx="2331034" cy="20415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Participation x People = Engagement</a:t>
          </a:r>
          <a:endParaRPr lang="en-GB" sz="2000" kern="1200" dirty="0"/>
        </a:p>
      </dsp:txBody>
      <dsp:txXfrm>
        <a:off x="3900090" y="2952986"/>
        <a:ext cx="1648290" cy="1443577"/>
      </dsp:txXfrm>
    </dsp:sp>
    <dsp:sp modelId="{EE39C350-87C3-48EF-A7AA-9B74BC8D701F}">
      <dsp:nvSpPr>
        <dsp:cNvPr id="0" name=""/>
        <dsp:cNvSpPr/>
      </dsp:nvSpPr>
      <dsp:spPr>
        <a:xfrm rot="10800000">
          <a:off x="2973494" y="3330267"/>
          <a:ext cx="413557" cy="689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 rot="10800000">
        <a:off x="3097561" y="3468070"/>
        <a:ext cx="289490" cy="413408"/>
      </dsp:txXfrm>
    </dsp:sp>
    <dsp:sp modelId="{203C733B-7DA7-4C77-AECE-5577C302DD65}">
      <dsp:nvSpPr>
        <dsp:cNvPr id="0" name=""/>
        <dsp:cNvSpPr/>
      </dsp:nvSpPr>
      <dsp:spPr>
        <a:xfrm>
          <a:off x="542623" y="2654012"/>
          <a:ext cx="2235797" cy="20415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Plan x Programme = Inspiration</a:t>
          </a:r>
          <a:endParaRPr lang="en-GB" sz="2000" kern="1200" dirty="0"/>
        </a:p>
      </dsp:txBody>
      <dsp:txXfrm>
        <a:off x="870048" y="2952986"/>
        <a:ext cx="1580947" cy="1443577"/>
      </dsp:txXfrm>
    </dsp:sp>
    <dsp:sp modelId="{94D3D03F-F43F-46DD-AE6E-34D86300C59B}">
      <dsp:nvSpPr>
        <dsp:cNvPr id="0" name=""/>
        <dsp:cNvSpPr/>
      </dsp:nvSpPr>
      <dsp:spPr>
        <a:xfrm rot="18000000">
          <a:off x="2160184" y="2022833"/>
          <a:ext cx="510370" cy="689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2198462" y="2226935"/>
        <a:ext cx="357259" cy="413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9B006-EC01-4CD8-8E5D-84B751D2D10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4EE28-123D-47EB-80C5-2AC3A9874A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439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fld id="{05A38FAF-5DEF-4F0B-8BF9-DEBDF59AC0CC}" type="slidenum">
              <a:rPr lang="en-US"/>
              <a:pPr/>
              <a:t>1</a:t>
            </a:fld>
            <a:endParaRPr lang="en-US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Personal vision and purpose is essential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698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Big idea – needs</a:t>
            </a:r>
            <a:r>
              <a:rPr lang="en-GB" baseline="0" dirty="0" smtClean="0"/>
              <a:t> big solutions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315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Everything has to start with a CLEAR sense of direction and purpose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883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Proceed</a:t>
            </a:r>
            <a:r>
              <a:rPr lang="en-GB" baseline="0" dirty="0" smtClean="0"/>
              <a:t> carefully in measured steps, when the way ahead is unclear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98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 forget to look at the far horizon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808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Spirit of Place decides the way forward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093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Story-mapping provides a holistic view</a:t>
            </a:r>
            <a:r>
              <a:rPr lang="en-GB" baseline="0" dirty="0" smtClean="0"/>
              <a:t> of the site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78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Working together and avoiding silos is crucial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802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Creating a supportive service culture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Only produce the plan AFTER the vision and the team are establishes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501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B1C8C9-F764-4639-91EE-6EB79A2B7AC6}" type="slidenum">
              <a:rPr lang="en-GB" altLang="en-US" smtClean="0"/>
              <a:pPr>
                <a:defRPr/>
              </a:pPr>
              <a:t>33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3820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4EE28-123D-47EB-80C5-2AC3A9874A70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03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3" y="444774"/>
            <a:ext cx="7427291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47" y="1866000"/>
            <a:ext cx="7437512" cy="4525963"/>
          </a:xfrm>
        </p:spPr>
        <p:txBody>
          <a:bodyPr/>
          <a:lstStyle>
            <a:lvl1pPr marL="0" indent="0">
              <a:buNone/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65113" indent="-265113">
              <a:buFont typeface="Arial" pitchFamily="34" charset="0"/>
              <a:buChar char="•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265113" indent="-265113">
              <a:buSzPct val="50000"/>
              <a:buFont typeface="Courier New" pitchFamily="49" charset="0"/>
              <a:buChar char="o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3" y="444774"/>
            <a:ext cx="7427291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47" y="1866000"/>
            <a:ext cx="7437512" cy="4525963"/>
          </a:xfrm>
        </p:spPr>
        <p:txBody>
          <a:bodyPr/>
          <a:lstStyle>
            <a:lvl1pPr marL="0" indent="0">
              <a:buNone/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65113" indent="-265113">
              <a:buFont typeface="Arial" pitchFamily="34" charset="0"/>
              <a:buChar char="•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265113" indent="-265113">
              <a:buSzPct val="50000"/>
              <a:buFont typeface="Courier New" pitchFamily="49" charset="0"/>
              <a:buChar char="o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9" y="444774"/>
            <a:ext cx="7499199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45" y="1866000"/>
            <a:ext cx="7509520" cy="4525963"/>
          </a:xfrm>
        </p:spPr>
        <p:txBody>
          <a:bodyPr/>
          <a:lstStyle>
            <a:lvl1pPr marL="0" indent="0">
              <a:buNone/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65113" indent="-265113">
              <a:buFont typeface="Arial" pitchFamily="34" charset="0"/>
              <a:buChar char="•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265113" indent="-265113">
              <a:buSzPct val="50000"/>
              <a:buFont typeface="Courier New" pitchFamily="49" charset="0"/>
              <a:buChar char="o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9634" y="1309704"/>
            <a:ext cx="7488833" cy="431800"/>
          </a:xfrm>
        </p:spPr>
        <p:txBody>
          <a:bodyPr>
            <a:noAutofit/>
          </a:bodyPr>
          <a:lstStyle>
            <a:lvl1pPr>
              <a:buNone/>
              <a:defRPr sz="2400" b="0" i="1">
                <a:solidFill>
                  <a:schemeClr val="bg1">
                    <a:lumMod val="6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with small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3" y="444774"/>
            <a:ext cx="7427291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47" y="1866000"/>
            <a:ext cx="7437512" cy="4525963"/>
          </a:xfrm>
        </p:spPr>
        <p:txBody>
          <a:bodyPr/>
          <a:lstStyle>
            <a:lvl1pPr marL="0" indent="0">
              <a:buNone/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65113" indent="-265113" algn="ctr">
              <a:buFont typeface="Arial" pitchFamily="34" charset="0"/>
              <a:buNone/>
              <a:defRPr sz="2100" i="1">
                <a:solidFill>
                  <a:schemeClr val="bg1">
                    <a:lumMod val="50000"/>
                  </a:schemeClr>
                </a:solidFill>
                <a:latin typeface="National Trust TT" pitchFamily="34" charset="0"/>
                <a:cs typeface="Arial" pitchFamily="34" charset="0"/>
              </a:defRPr>
            </a:lvl2pPr>
            <a:lvl3pPr marL="265113" indent="-265113" algn="ctr">
              <a:buSzPct val="50000"/>
              <a:buFont typeface="Courier New" pitchFamily="49" charset="0"/>
              <a:buChar char="o"/>
              <a:defRPr sz="2100" i="1">
                <a:solidFill>
                  <a:schemeClr val="bg1">
                    <a:lumMod val="50000"/>
                  </a:schemeClr>
                </a:solidFill>
                <a:latin typeface="National Trust TT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9" y="444774"/>
            <a:ext cx="7499199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45" y="5085186"/>
            <a:ext cx="7509520" cy="1306777"/>
          </a:xfrm>
        </p:spPr>
        <p:txBody>
          <a:bodyPr/>
          <a:lstStyle>
            <a:lvl1pPr marL="0" indent="0">
              <a:buNone/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65113" indent="-265113">
              <a:buFont typeface="Arial" pitchFamily="34" charset="0"/>
              <a:buChar char="•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265113" indent="-265113">
              <a:buSzPct val="50000"/>
              <a:buFont typeface="Courier New" pitchFamily="49" charset="0"/>
              <a:buChar char="o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9646" y="1844826"/>
            <a:ext cx="6624735" cy="431800"/>
          </a:xfrm>
        </p:spPr>
        <p:txBody>
          <a:bodyPr>
            <a:noAutofit/>
          </a:bodyPr>
          <a:lstStyle>
            <a:lvl1pPr algn="ctr">
              <a:buNone/>
              <a:defRPr sz="2800" b="0" i="1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3" y="444774"/>
            <a:ext cx="7427291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017" y="1866000"/>
            <a:ext cx="3960440" cy="4525963"/>
          </a:xfrm>
        </p:spPr>
        <p:txBody>
          <a:bodyPr/>
          <a:lstStyle>
            <a:lvl1pPr marL="0" indent="0">
              <a:buNone/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65113" indent="-265113">
              <a:buFont typeface="Arial" pitchFamily="34" charset="0"/>
              <a:buChar char="•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265113" indent="-265113">
              <a:buSzPct val="50000"/>
              <a:buFont typeface="Courier New" pitchFamily="49" charset="0"/>
              <a:buChar char="o"/>
              <a:defRPr sz="21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187454" y="2060575"/>
            <a:ext cx="3313113" cy="3455988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9" y="444774"/>
            <a:ext cx="7499199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87241" y="3510888"/>
            <a:ext cx="2520280" cy="2376264"/>
          </a:xfrm>
        </p:spPr>
        <p:txBody>
          <a:bodyPr>
            <a:noAutofit/>
          </a:bodyPr>
          <a:lstStyle>
            <a:lvl1pPr algn="ctr">
              <a:buNone/>
              <a:defRPr sz="2100" b="0" i="1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953" y="444774"/>
            <a:ext cx="7427291" cy="1143000"/>
          </a:xfrm>
        </p:spPr>
        <p:txBody>
          <a:bodyPr>
            <a:normAutofit/>
          </a:bodyPr>
          <a:lstStyle>
            <a:lvl1pPr algn="l">
              <a:defRPr sz="3500">
                <a:solidFill>
                  <a:schemeClr val="tx1">
                    <a:lumMod val="65000"/>
                    <a:lumOff val="35000"/>
                  </a:schemeClr>
                </a:solidFill>
                <a:latin typeface="National Trust TT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ES_trainin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589" y="344498"/>
            <a:ext cx="6677025" cy="1277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87587" y="2157413"/>
            <a:ext cx="3173413" cy="3948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3392" y="2157413"/>
            <a:ext cx="3173411" cy="3948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D7BE0E-FF30-40BD-9E1A-E474A1EC04E7}" type="datetime3">
              <a:rPr lang="en-GB"/>
              <a:pPr/>
              <a:t>29 September, 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A61B6-1454-4AAE-8B21-7D8BA23A2C0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589" y="344498"/>
            <a:ext cx="6677025" cy="1277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87588" y="2157413"/>
            <a:ext cx="6499225" cy="394811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BCDE4D-1A3E-4FF9-ADC0-91279E148AEA}" type="datetime3">
              <a:rPr lang="en-GB"/>
              <a:pPr/>
              <a:t>29 September, 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75D7B-F51C-45B2-8A6F-A16FFFF3C5C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585858"/>
                </a:solidFill>
                <a:latin typeface="National Trust Display TT"/>
                <a:cs typeface="National Trust Display T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1" y="1577348"/>
            <a:ext cx="3977641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8"/>
            <a:ext cx="3977641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255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25B14-86E1-4AD0-B0B2-774C87FC32FA}" type="datetimeFigureOut">
              <a:rPr lang="en-US"/>
              <a:pPr>
                <a:defRPr/>
              </a:pPr>
              <a:t>9/29/2017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7238-BF61-4F3F-B70F-53E27F6D64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20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624" y="1600202"/>
            <a:ext cx="7499176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National Trust TT" pitchFamily="34" charset="0"/>
              </a:defRPr>
            </a:lvl1pPr>
          </a:lstStyle>
          <a:p>
            <a:fld id="{8682D443-FDA3-44F2-B87C-189087C738C9}" type="datetimeFigureOut">
              <a:rPr lang="en-GB" smtClean="0"/>
              <a:pPr/>
              <a:t>29/09/2017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National Trust TT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3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National Trust TT" pitchFamily="34" charset="0"/>
              </a:defRPr>
            </a:lvl1pPr>
          </a:lstStyle>
          <a:p>
            <a:fld id="{267B405A-4B7D-48BA-BB02-B26E908E299C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ES_training_logo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39434" y="1"/>
            <a:ext cx="722377" cy="11887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8" r:id="rId3"/>
    <p:sldLayoutId id="2147483660" r:id="rId4"/>
    <p:sldLayoutId id="2147483664" r:id="rId5"/>
    <p:sldLayoutId id="2147483661" r:id="rId6"/>
    <p:sldLayoutId id="2147483669" r:id="rId7"/>
    <p:sldLayoutId id="2147483663" r:id="rId8"/>
    <p:sldLayoutId id="2147483662" r:id="rId9"/>
    <p:sldLayoutId id="2147483666" r:id="rId10"/>
    <p:sldLayoutId id="2147483667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500" kern="1200">
          <a:solidFill>
            <a:schemeClr val="tx1">
              <a:lumMod val="65000"/>
              <a:lumOff val="35000"/>
            </a:schemeClr>
          </a:solidFill>
          <a:latin typeface="National Trust T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100" b="1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355600" indent="-355600" algn="l" defTabSz="91440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50" y="116633"/>
            <a:ext cx="7499199" cy="1143000"/>
          </a:xfrm>
        </p:spPr>
        <p:txBody>
          <a:bodyPr/>
          <a:lstStyle/>
          <a:p>
            <a:r>
              <a:rPr lang="en-GB" dirty="0" smtClean="0"/>
              <a:t>If Chinese Chequers is the answer, what is the question?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59634" y="1340770"/>
            <a:ext cx="7488833" cy="424847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3" y="6356362"/>
            <a:ext cx="2133600" cy="365125"/>
          </a:xfrm>
        </p:spPr>
        <p:txBody>
          <a:bodyPr/>
          <a:lstStyle/>
          <a:p>
            <a:fld id="{535DCF68-3B44-42C9-9FB8-C1EC6416AC79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446449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188640"/>
            <a:ext cx="7427291" cy="1143000"/>
          </a:xfrm>
        </p:spPr>
        <p:txBody>
          <a:bodyPr/>
          <a:lstStyle/>
          <a:p>
            <a:r>
              <a:rPr lang="en-GB" dirty="0" smtClean="0">
                <a:latin typeface="Arial" panose="020B0604020202020204" pitchFamily="34" charset="0"/>
              </a:rPr>
              <a:t> Why are we here?</a:t>
            </a:r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6" y="1560887"/>
            <a:ext cx="7437512" cy="4525963"/>
          </a:xfrm>
        </p:spPr>
        <p:txBody>
          <a:bodyPr>
            <a:normAutofit/>
          </a:bodyPr>
          <a:lstStyle/>
          <a:p>
            <a:r>
              <a:rPr lang="en-US" b="0" dirty="0"/>
              <a:t>During a visit to the </a:t>
            </a:r>
            <a:r>
              <a:rPr lang="en-US" b="0" dirty="0" smtClean="0"/>
              <a:t>NASA</a:t>
            </a:r>
            <a:r>
              <a:rPr lang="en-US" b="0" dirty="0"/>
              <a:t> space center in 1962, President John F. </a:t>
            </a:r>
            <a:r>
              <a:rPr lang="en-US" b="0" dirty="0" smtClean="0"/>
              <a:t>Kennedy noticed </a:t>
            </a:r>
            <a:r>
              <a:rPr lang="en-US" b="0" dirty="0"/>
              <a:t>a janitor carrying a broom. He interrupted his tour, walked over to the man and said, "Hi, I'm Jack Kennedy. What are you doing?"</a:t>
            </a:r>
          </a:p>
          <a:p>
            <a:r>
              <a:rPr lang="en-US" b="0" dirty="0"/>
              <a:t>"Well, Mr. President," the janitor responded, "I'm helping put a man on the moon</a:t>
            </a:r>
            <a:r>
              <a:rPr lang="en-US" b="0" dirty="0" smtClean="0"/>
              <a:t>.“</a:t>
            </a:r>
          </a:p>
          <a:p>
            <a:endParaRPr lang="en-US" b="0" dirty="0"/>
          </a:p>
          <a:p>
            <a:endParaRPr lang="en-US" b="0" dirty="0"/>
          </a:p>
          <a:p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3" y="6356362"/>
            <a:ext cx="2133600" cy="365125"/>
          </a:xfrm>
        </p:spPr>
        <p:txBody>
          <a:bodyPr/>
          <a:lstStyle/>
          <a:p>
            <a:fld id="{535DCF68-3B44-42C9-9FB8-C1EC6416AC79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71" y="3720511"/>
            <a:ext cx="309634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52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" y="-11112"/>
            <a:ext cx="9348789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1"/>
          <p:cNvSpPr txBox="1">
            <a:spLocks/>
          </p:cNvSpPr>
          <p:nvPr/>
        </p:nvSpPr>
        <p:spPr bwMode="auto">
          <a:xfrm>
            <a:off x="668339" y="47529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National Trust Mission: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Protecting </a:t>
            </a:r>
            <a:r>
              <a:rPr lang="en-GB" alt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Special Places</a:t>
            </a:r>
          </a:p>
        </p:txBody>
      </p:sp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699921" y="5610203"/>
            <a:ext cx="8229600" cy="1143000"/>
          </a:xfrm>
        </p:spPr>
        <p:txBody>
          <a:bodyPr/>
          <a:lstStyle/>
          <a:p>
            <a:r>
              <a:rPr lang="en-GB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ever, For everyone </a:t>
            </a:r>
          </a:p>
        </p:txBody>
      </p:sp>
    </p:spTree>
    <p:extLst>
      <p:ext uri="{BB962C8B-B14F-4D97-AF65-F5344CB8AC3E}">
        <p14:creationId xmlns:p14="http://schemas.microsoft.com/office/powerpoint/2010/main" val="364756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 txBox="1">
            <a:spLocks/>
          </p:cNvSpPr>
          <p:nvPr/>
        </p:nvSpPr>
        <p:spPr bwMode="auto">
          <a:xfrm>
            <a:off x="641351" y="18891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7ABB33"/>
                </a:solidFill>
              </a:rPr>
              <a:t>In our care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68324" y="1125538"/>
            <a:ext cx="8328025" cy="0"/>
          </a:xfrm>
          <a:prstGeom prst="line">
            <a:avLst/>
          </a:prstGeom>
          <a:ln w="57150" cmpd="sng">
            <a:solidFill>
              <a:srgbClr val="7ABB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8490" y="2079627"/>
            <a:ext cx="690563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25" y="4962528"/>
            <a:ext cx="25193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Box 13"/>
          <p:cNvSpPr txBox="1">
            <a:spLocks noChangeArrowheads="1"/>
          </p:cNvSpPr>
          <p:nvPr/>
        </p:nvSpPr>
        <p:spPr bwMode="auto">
          <a:xfrm>
            <a:off x="887415" y="5565775"/>
            <a:ext cx="24495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301</a:t>
            </a:r>
          </a:p>
        </p:txBody>
      </p:sp>
      <p:pic>
        <p:nvPicPr>
          <p:cNvPr id="1229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3085" y="1558925"/>
            <a:ext cx="19732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Box 15"/>
          <p:cNvSpPr txBox="1">
            <a:spLocks noChangeArrowheads="1"/>
          </p:cNvSpPr>
          <p:nvPr/>
        </p:nvSpPr>
        <p:spPr bwMode="auto">
          <a:xfrm>
            <a:off x="7235828" y="1765300"/>
            <a:ext cx="879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271</a:t>
            </a:r>
          </a:p>
        </p:txBody>
      </p:sp>
      <p:pic>
        <p:nvPicPr>
          <p:cNvPr id="1229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315" y="3240096"/>
            <a:ext cx="963612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Box 17"/>
          <p:cNvSpPr txBox="1">
            <a:spLocks noChangeArrowheads="1"/>
          </p:cNvSpPr>
          <p:nvPr/>
        </p:nvSpPr>
        <p:spPr bwMode="auto">
          <a:xfrm>
            <a:off x="908051" y="3422650"/>
            <a:ext cx="71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61</a:t>
            </a:r>
          </a:p>
        </p:txBody>
      </p:sp>
      <p:pic>
        <p:nvPicPr>
          <p:cNvPr id="12299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4155" y="5067301"/>
            <a:ext cx="3567114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0" name="TextBox 17"/>
          <p:cNvSpPr txBox="1">
            <a:spLocks noChangeArrowheads="1"/>
          </p:cNvSpPr>
          <p:nvPr/>
        </p:nvSpPr>
        <p:spPr bwMode="auto">
          <a:xfrm>
            <a:off x="6369051" y="5429250"/>
            <a:ext cx="1358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41</a:t>
            </a:r>
          </a:p>
        </p:txBody>
      </p:sp>
      <p:pic>
        <p:nvPicPr>
          <p:cNvPr id="12301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855" y="2362208"/>
            <a:ext cx="1547812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7853" y="3240089"/>
            <a:ext cx="261937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TextBox 17"/>
          <p:cNvSpPr txBox="1">
            <a:spLocks noChangeArrowheads="1"/>
          </p:cNvSpPr>
          <p:nvPr/>
        </p:nvSpPr>
        <p:spPr bwMode="auto">
          <a:xfrm>
            <a:off x="2813052" y="4173540"/>
            <a:ext cx="10652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400</a:t>
            </a:r>
          </a:p>
        </p:txBody>
      </p:sp>
      <p:sp>
        <p:nvSpPr>
          <p:cNvPr id="12304" name="TextBox 17"/>
          <p:cNvSpPr txBox="1">
            <a:spLocks noChangeArrowheads="1"/>
          </p:cNvSpPr>
          <p:nvPr/>
        </p:nvSpPr>
        <p:spPr bwMode="auto">
          <a:xfrm>
            <a:off x="5778500" y="3598864"/>
            <a:ext cx="71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59</a:t>
            </a:r>
          </a:p>
        </p:txBody>
      </p:sp>
      <p:sp>
        <p:nvSpPr>
          <p:cNvPr id="12305" name="TextBox 26"/>
          <p:cNvSpPr txBox="1">
            <a:spLocks noChangeArrowheads="1"/>
          </p:cNvSpPr>
          <p:nvPr/>
        </p:nvSpPr>
        <p:spPr bwMode="auto">
          <a:xfrm rot="-5400000">
            <a:off x="3979071" y="3685352"/>
            <a:ext cx="1547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Lighthouses</a:t>
            </a:r>
          </a:p>
        </p:txBody>
      </p:sp>
      <p:sp>
        <p:nvSpPr>
          <p:cNvPr id="12306" name="TextBox 27"/>
          <p:cNvSpPr txBox="1">
            <a:spLocks noChangeArrowheads="1"/>
          </p:cNvSpPr>
          <p:nvPr/>
        </p:nvSpPr>
        <p:spPr bwMode="auto">
          <a:xfrm>
            <a:off x="879485" y="5962650"/>
            <a:ext cx="24669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Historic Houses</a:t>
            </a:r>
          </a:p>
        </p:txBody>
      </p:sp>
      <p:sp>
        <p:nvSpPr>
          <p:cNvPr id="12307" name="TextBox 28"/>
          <p:cNvSpPr txBox="1">
            <a:spLocks noChangeArrowheads="1"/>
          </p:cNvSpPr>
          <p:nvPr/>
        </p:nvSpPr>
        <p:spPr bwMode="auto">
          <a:xfrm>
            <a:off x="6494466" y="2205038"/>
            <a:ext cx="24653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bg1"/>
                </a:solidFill>
                <a:latin typeface="National Trust" pitchFamily="34" charset="0"/>
                <a:cs typeface="Arial" pitchFamily="34" charset="0"/>
              </a:rPr>
              <a:t>Gardens</a:t>
            </a:r>
          </a:p>
        </p:txBody>
      </p:sp>
      <p:sp>
        <p:nvSpPr>
          <p:cNvPr id="12308" name="TextBox 29"/>
          <p:cNvSpPr txBox="1">
            <a:spLocks noChangeArrowheads="1"/>
          </p:cNvSpPr>
          <p:nvPr/>
        </p:nvSpPr>
        <p:spPr bwMode="auto">
          <a:xfrm>
            <a:off x="908056" y="4086225"/>
            <a:ext cx="7953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Pubs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2720" y="2842778"/>
            <a:ext cx="492443" cy="1366085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prstClr val="white"/>
                </a:solidFill>
                <a:latin typeface="National Trust" pitchFamily="34" charset="0"/>
                <a:cs typeface="Arial" pitchFamily="34" charset="0"/>
              </a:rPr>
              <a:t>Factories</a:t>
            </a:r>
          </a:p>
        </p:txBody>
      </p:sp>
      <p:sp>
        <p:nvSpPr>
          <p:cNvPr id="12310" name="TextBox 31"/>
          <p:cNvSpPr txBox="1">
            <a:spLocks noChangeArrowheads="1"/>
          </p:cNvSpPr>
          <p:nvPr/>
        </p:nvSpPr>
        <p:spPr bwMode="auto">
          <a:xfrm>
            <a:off x="5857878" y="4122738"/>
            <a:ext cx="11588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Villages</a:t>
            </a:r>
          </a:p>
        </p:txBody>
      </p:sp>
      <p:sp>
        <p:nvSpPr>
          <p:cNvPr id="12311" name="TextBox 32"/>
          <p:cNvSpPr txBox="1">
            <a:spLocks noChangeArrowheads="1"/>
          </p:cNvSpPr>
          <p:nvPr/>
        </p:nvSpPr>
        <p:spPr bwMode="auto">
          <a:xfrm>
            <a:off x="5859473" y="5962650"/>
            <a:ext cx="24669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Castles</a:t>
            </a:r>
          </a:p>
        </p:txBody>
      </p:sp>
      <p:pic>
        <p:nvPicPr>
          <p:cNvPr id="12312" name="Picture 11"/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1403350"/>
            <a:ext cx="2209800" cy="1246188"/>
          </a:xfrm>
          <a:prstGeom prst="rect">
            <a:avLst/>
          </a:prstGeom>
          <a:solidFill>
            <a:schemeClr val="tx2">
              <a:alpha val="3803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3" name="TextBox 12"/>
          <p:cNvSpPr txBox="1">
            <a:spLocks noChangeArrowheads="1"/>
          </p:cNvSpPr>
          <p:nvPr/>
        </p:nvSpPr>
        <p:spPr bwMode="auto">
          <a:xfrm>
            <a:off x="1916121" y="1858963"/>
            <a:ext cx="233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1</a:t>
            </a:r>
          </a:p>
        </p:txBody>
      </p:sp>
      <p:sp>
        <p:nvSpPr>
          <p:cNvPr id="12314" name="TextBox 35"/>
          <p:cNvSpPr txBox="1">
            <a:spLocks noChangeArrowheads="1"/>
          </p:cNvSpPr>
          <p:nvPr/>
        </p:nvSpPr>
        <p:spPr bwMode="auto">
          <a:xfrm>
            <a:off x="2349507" y="1858963"/>
            <a:ext cx="233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0</a:t>
            </a:r>
          </a:p>
        </p:txBody>
      </p:sp>
      <p:sp>
        <p:nvSpPr>
          <p:cNvPr id="12315" name="TextBox 17"/>
          <p:cNvSpPr txBox="1">
            <a:spLocks noChangeArrowheads="1"/>
          </p:cNvSpPr>
          <p:nvPr/>
        </p:nvSpPr>
        <p:spPr bwMode="auto">
          <a:xfrm>
            <a:off x="4437062" y="2363789"/>
            <a:ext cx="71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rgbClr val="FFFFFF"/>
                </a:solidFill>
                <a:latin typeface="National Trust" pitchFamily="34" charset="0"/>
                <a:cs typeface="Arial" pitchFamily="34" charset="0"/>
              </a:rPr>
              <a:t>9</a:t>
            </a:r>
          </a:p>
        </p:txBody>
      </p:sp>
      <p:sp>
        <p:nvSpPr>
          <p:cNvPr id="12316" name="TextBox 10"/>
          <p:cNvSpPr txBox="1">
            <a:spLocks noChangeArrowheads="1"/>
          </p:cNvSpPr>
          <p:nvPr/>
        </p:nvSpPr>
        <p:spPr bwMode="auto">
          <a:xfrm>
            <a:off x="1044584" y="2565400"/>
            <a:ext cx="24844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National Trust Display T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National Trust Display T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National Trust Display T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National Trust Display T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000000"/>
                </a:solidFill>
                <a:latin typeface="National Trust" pitchFamily="34" charset="0"/>
                <a:cs typeface="Arial" pitchFamily="34" charset="0"/>
              </a:rPr>
              <a:t>World Heritage sites</a:t>
            </a:r>
          </a:p>
        </p:txBody>
      </p:sp>
    </p:spTree>
    <p:extLst>
      <p:ext uri="{BB962C8B-B14F-4D97-AF65-F5344CB8AC3E}">
        <p14:creationId xmlns:p14="http://schemas.microsoft.com/office/powerpoint/2010/main" val="3014874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4"/>
          <a:stretch>
            <a:fillRect/>
          </a:stretch>
        </p:blipFill>
        <p:spPr bwMode="auto">
          <a:xfrm>
            <a:off x="2" y="0"/>
            <a:ext cx="92519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331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34" y="188640"/>
            <a:ext cx="7499199" cy="1143000"/>
          </a:xfrm>
        </p:spPr>
        <p:txBody>
          <a:bodyPr/>
          <a:lstStyle/>
          <a:p>
            <a:r>
              <a:rPr lang="en-GB" dirty="0" smtClean="0"/>
              <a:t>Our vision….</a:t>
            </a:r>
            <a:endParaRPr lang="en-GB" dirty="0"/>
          </a:p>
        </p:txBody>
      </p:sp>
      <p:sp>
        <p:nvSpPr>
          <p:cNvPr id="4" name="object 5"/>
          <p:cNvSpPr>
            <a:spLocks noGrp="1"/>
          </p:cNvSpPr>
          <p:nvPr>
            <p:ph type="body" sz="quarter" idx="13"/>
          </p:nvPr>
        </p:nvSpPr>
        <p:spPr>
          <a:xfrm>
            <a:off x="1259632" y="1340768"/>
            <a:ext cx="7056784" cy="4968552"/>
          </a:xfrm>
          <a:custGeom>
            <a:avLst/>
            <a:gdLst/>
            <a:ahLst/>
            <a:cxnLst/>
            <a:rect l="l" t="t" r="r" b="b"/>
            <a:pathLst>
              <a:path w="2163597" h="2787383">
                <a:moveTo>
                  <a:pt x="0" y="0"/>
                </a:moveTo>
                <a:lnTo>
                  <a:pt x="35598" y="2787383"/>
                </a:lnTo>
                <a:lnTo>
                  <a:pt x="2151735" y="2748229"/>
                </a:lnTo>
                <a:lnTo>
                  <a:pt x="2163597" y="2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lIns="360000" tIns="180000" rIns="360000" bIns="360000" rtlCol="0">
            <a:noAutofit/>
          </a:bodyPr>
          <a:lstStyle/>
          <a:p>
            <a:pPr marL="0" lvl="0" indent="0"/>
            <a:endParaRPr lang="en-US" dirty="0" smtClean="0">
              <a:solidFill>
                <a:srgbClr val="5F2987"/>
              </a:solidFill>
              <a:latin typeface="National Trust Display TT" panose="020B0503060502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The National Trust helping build a nation where every individual and every community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has the opportunity to make </a:t>
            </a: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a difference for places and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nature</a:t>
            </a:r>
            <a:endParaRPr lang="en-US" sz="2400" dirty="0">
              <a:solidFill>
                <a:srgbClr val="5F2987"/>
              </a:solidFill>
              <a:latin typeface="National Trust Display TT" panose="020B0503060502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A shift to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become </a:t>
            </a: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an </a:t>
            </a:r>
            <a:r>
              <a:rPr lang="en-US" sz="2400" dirty="0" err="1">
                <a:solidFill>
                  <a:srgbClr val="5F2987"/>
                </a:solidFill>
                <a:latin typeface="National Trust Display TT" panose="020B0503060502020203" pitchFamily="34" charset="0"/>
              </a:rPr>
              <a:t>organisation</a:t>
            </a: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 with Participation at its heart:  in what we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do and offer </a:t>
            </a: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and how we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work and operate</a:t>
            </a:r>
            <a:endParaRPr lang="en-US" sz="2400" dirty="0">
              <a:solidFill>
                <a:srgbClr val="5F2987"/>
              </a:solidFill>
              <a:latin typeface="National Trust Display TT" panose="020B0503060502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A transformation in our approach to volunteering: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with an offer that is more </a:t>
            </a:r>
            <a:r>
              <a:rPr lang="en-US" sz="2400" dirty="0">
                <a:solidFill>
                  <a:srgbClr val="5F2987"/>
                </a:solidFill>
                <a:latin typeface="National Trust Display TT" panose="020B0503060502020203" pitchFamily="34" charset="0"/>
              </a:rPr>
              <a:t>flexible, </a:t>
            </a:r>
            <a:r>
              <a:rPr lang="en-US" sz="2400" dirty="0" smtClean="0">
                <a:solidFill>
                  <a:srgbClr val="5F2987"/>
                </a:solidFill>
                <a:latin typeface="National Trust Display TT" panose="020B0503060502020203" pitchFamily="34" charset="0"/>
              </a:rPr>
              <a:t>dynamic and involves a more diverse range of people</a:t>
            </a:r>
            <a:endParaRPr lang="en-US" sz="2400" dirty="0">
              <a:solidFill>
                <a:srgbClr val="5F2987"/>
              </a:solidFill>
              <a:latin typeface="National Trust Display TT" panose="020B0503060502020203" pitchFamily="34" charset="0"/>
            </a:endParaRPr>
          </a:p>
          <a:p>
            <a:pPr lvl="0"/>
            <a:endParaRPr lang="en-US" sz="2800" dirty="0" smtClean="0">
              <a:solidFill>
                <a:srgbClr val="5F2987"/>
              </a:solidFill>
              <a:latin typeface="National Trust Display TT" panose="020B0503060502020203" pitchFamily="34" charset="0"/>
            </a:endParaRPr>
          </a:p>
          <a:p>
            <a:pPr lvl="0"/>
            <a:endParaRPr lang="en-US" dirty="0" smtClean="0">
              <a:solidFill>
                <a:srgbClr val="5F2987"/>
              </a:solidFill>
              <a:latin typeface="National Trust Display TT" panose="020B05030605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91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-603448"/>
            <a:ext cx="7427291" cy="3888432"/>
          </a:xfrm>
        </p:spPr>
        <p:txBody>
          <a:bodyPr/>
          <a:lstStyle/>
          <a:p>
            <a:r>
              <a:rPr lang="en-GB" dirty="0"/>
              <a:t>The 3 secrets of </a:t>
            </a:r>
            <a:r>
              <a:rPr lang="en-GB" dirty="0" smtClean="0"/>
              <a:t>success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        The 3 P’s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4864"/>
            <a:ext cx="431565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1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0"/>
            <a:ext cx="7427291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         </a:t>
            </a:r>
            <a:br>
              <a:rPr lang="en-GB" dirty="0" smtClean="0"/>
            </a:br>
            <a:r>
              <a:rPr lang="en-GB" sz="3100" dirty="0" smtClean="0"/>
              <a:t>1. </a:t>
            </a:r>
            <a:r>
              <a:rPr lang="en-GB" sz="3600" b="1" dirty="0" smtClean="0"/>
              <a:t>Purpose</a:t>
            </a:r>
            <a:r>
              <a:rPr lang="en-GB" sz="3100" dirty="0" smtClean="0"/>
              <a:t/>
            </a:r>
            <a:br>
              <a:rPr lang="en-GB" sz="3100" dirty="0" smtClean="0"/>
            </a:br>
            <a:r>
              <a:rPr lang="en-GB" sz="3100" dirty="0" smtClean="0"/>
              <a:t>Have a clear sense of direction</a:t>
            </a:r>
            <a:endParaRPr lang="en-GB" sz="31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28800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34" y="188640"/>
            <a:ext cx="7499199" cy="1143000"/>
          </a:xfrm>
        </p:spPr>
        <p:txBody>
          <a:bodyPr/>
          <a:lstStyle/>
          <a:p>
            <a:r>
              <a:rPr lang="en-GB" dirty="0" smtClean="0"/>
              <a:t>Where do you want to go?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32" name="Picture 8" descr="C:\Users\adrian.tissier\AppData\Local\Microsoft\Windows\Temporary Internet Files\Content.IE5\63UX4O3O\alice-in-wonderland-414x6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412783"/>
            <a:ext cx="3240361" cy="469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rian.tissier\AppData\Local\Microsoft\Windows\Temporary Internet Files\Content.IE5\EINM3GL9\you-decide-street-sig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5"/>
            <a:ext cx="2791197" cy="279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2749" y="6108951"/>
            <a:ext cx="45719" cy="283012"/>
          </a:xfrm>
        </p:spPr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45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9" y="116633"/>
            <a:ext cx="7427291" cy="1143000"/>
          </a:xfrm>
        </p:spPr>
        <p:txBody>
          <a:bodyPr/>
          <a:lstStyle/>
          <a:p>
            <a:r>
              <a:rPr lang="en-GB" dirty="0" smtClean="0"/>
              <a:t>Seeing through the fog</a:t>
            </a:r>
            <a:endParaRPr lang="en-GB" dirty="0"/>
          </a:p>
        </p:txBody>
      </p:sp>
      <p:pic>
        <p:nvPicPr>
          <p:cNvPr id="4" name="Picture 2" descr="\\Stamford-FPS02\Users$\Adrian.Tissier\My Documents\Conference\WP_20160310_00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769" y="1865313"/>
            <a:ext cx="4536503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34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260648"/>
            <a:ext cx="7427291" cy="1143000"/>
          </a:xfrm>
        </p:spPr>
        <p:txBody>
          <a:bodyPr/>
          <a:lstStyle/>
          <a:p>
            <a:r>
              <a:rPr lang="en-GB" dirty="0" smtClean="0"/>
              <a:t>Move, Teach, Inspire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694" y="1556794"/>
            <a:ext cx="5256583" cy="4834483"/>
          </a:xfrm>
          <a:noFill/>
        </p:spPr>
      </p:pic>
    </p:spTree>
    <p:extLst>
      <p:ext uri="{BB962C8B-B14F-4D97-AF65-F5344CB8AC3E}">
        <p14:creationId xmlns:p14="http://schemas.microsoft.com/office/powerpoint/2010/main" val="347291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260648"/>
            <a:ext cx="7427291" cy="1143000"/>
          </a:xfrm>
        </p:spPr>
        <p:txBody>
          <a:bodyPr/>
          <a:lstStyle/>
          <a:p>
            <a:r>
              <a:rPr lang="en-GB" dirty="0" smtClean="0"/>
              <a:t>What’s the big idea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95" y="1412776"/>
            <a:ext cx="5376597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1484784"/>
            <a:ext cx="32403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455" marR="362585">
              <a:lnSpc>
                <a:spcPct val="100000"/>
              </a:lnSpc>
            </a:pPr>
            <a:r>
              <a:rPr lang="en-US" sz="1400" b="1" dirty="0" smtClean="0"/>
              <a:t>Spirit of Place</a:t>
            </a:r>
          </a:p>
          <a:p>
            <a:pPr marL="338455" marR="362585">
              <a:lnSpc>
                <a:spcPct val="100000"/>
              </a:lnSpc>
            </a:pPr>
            <a:r>
              <a:rPr lang="en-US" sz="1400" dirty="0" smtClean="0"/>
              <a:t>Sp</a:t>
            </a:r>
            <a:r>
              <a:rPr lang="en-US" sz="1400" spc="-10" dirty="0" smtClean="0"/>
              <a:t>e</a:t>
            </a:r>
            <a:r>
              <a:rPr lang="en-US" sz="1400" dirty="0" smtClean="0"/>
              <a:t>ke</a:t>
            </a:r>
            <a:r>
              <a:rPr lang="en-US" sz="1400" spc="15" dirty="0" smtClean="0"/>
              <a:t> </a:t>
            </a:r>
            <a:r>
              <a:rPr lang="en-US" sz="1400" dirty="0"/>
              <a:t>Hall</a:t>
            </a:r>
            <a:r>
              <a:rPr lang="en-US" sz="1400" spc="5" dirty="0"/>
              <a:t> </a:t>
            </a:r>
            <a:r>
              <a:rPr lang="en-US" sz="1400" dirty="0"/>
              <a:t>s</a:t>
            </a:r>
            <a:r>
              <a:rPr lang="en-US" sz="1400" spc="5" dirty="0"/>
              <a:t>u</a:t>
            </a:r>
            <a:r>
              <a:rPr lang="en-US" sz="1400" dirty="0"/>
              <a:t>rviv</a:t>
            </a:r>
            <a:r>
              <a:rPr lang="en-US" sz="1400" spc="-10" dirty="0"/>
              <a:t>e</a:t>
            </a:r>
            <a:r>
              <a:rPr lang="en-US" sz="1400" dirty="0"/>
              <a:t>s</a:t>
            </a:r>
            <a:r>
              <a:rPr lang="en-US" sz="1400" spc="-10" dirty="0"/>
              <a:t> </a:t>
            </a:r>
            <a:r>
              <a:rPr lang="en-US" sz="1400" dirty="0"/>
              <a:t>as a</a:t>
            </a:r>
            <a:r>
              <a:rPr lang="en-US" sz="1400" spc="-10" dirty="0"/>
              <a:t> </a:t>
            </a:r>
            <a:r>
              <a:rPr lang="en-US" sz="1400" spc="5" dirty="0"/>
              <a:t>g</a:t>
            </a:r>
            <a:r>
              <a:rPr lang="en-US" sz="1400" dirty="0"/>
              <a:t>r</a:t>
            </a:r>
            <a:r>
              <a:rPr lang="en-US" sz="1400" spc="-10" dirty="0"/>
              <a:t>ee</a:t>
            </a:r>
            <a:r>
              <a:rPr lang="en-US" sz="1400" dirty="0"/>
              <a:t>n</a:t>
            </a:r>
            <a:r>
              <a:rPr lang="en-US" sz="1400" spc="5" dirty="0"/>
              <a:t> </a:t>
            </a:r>
            <a:r>
              <a:rPr lang="en-US" sz="1400" dirty="0"/>
              <a:t>oasis</a:t>
            </a:r>
            <a:r>
              <a:rPr lang="en-US" sz="1400" spc="-20" dirty="0"/>
              <a:t> </a:t>
            </a:r>
            <a:r>
              <a:rPr lang="en-US" sz="1400" dirty="0"/>
              <a:t>s</a:t>
            </a:r>
            <a:r>
              <a:rPr lang="en-US" sz="1400" spc="5" dirty="0"/>
              <a:t>u</a:t>
            </a:r>
            <a:r>
              <a:rPr lang="en-US" sz="1400" dirty="0"/>
              <a:t>r</a:t>
            </a:r>
            <a:r>
              <a:rPr lang="en-US" sz="1400" spc="-10" dirty="0"/>
              <a:t>r</a:t>
            </a:r>
            <a:r>
              <a:rPr lang="en-US" sz="1400" dirty="0"/>
              <a:t>o</a:t>
            </a:r>
            <a:r>
              <a:rPr lang="en-US" sz="1400" spc="5" dirty="0"/>
              <a:t>un</a:t>
            </a:r>
            <a:r>
              <a:rPr lang="en-US" sz="1400" dirty="0"/>
              <a:t>d</a:t>
            </a:r>
            <a:r>
              <a:rPr lang="en-US" sz="1400" spc="-10" dirty="0"/>
              <a:t>e</a:t>
            </a:r>
            <a:r>
              <a:rPr lang="en-US" sz="1400" dirty="0"/>
              <a:t>d</a:t>
            </a:r>
            <a:r>
              <a:rPr lang="en-US" sz="1400" spc="-20" dirty="0"/>
              <a:t> </a:t>
            </a:r>
            <a:r>
              <a:rPr lang="en-US" sz="1400" dirty="0"/>
              <a:t>by</a:t>
            </a:r>
            <a:r>
              <a:rPr lang="en-US" sz="1400" spc="-25" dirty="0"/>
              <a:t> </a:t>
            </a:r>
            <a:r>
              <a:rPr lang="en-US" sz="1400" spc="5" dirty="0"/>
              <a:t>u</a:t>
            </a:r>
            <a:r>
              <a:rPr lang="en-US" sz="1400" dirty="0"/>
              <a:t>rban</a:t>
            </a:r>
            <a:r>
              <a:rPr lang="en-US" sz="1400" spc="-10" dirty="0"/>
              <a:t> </a:t>
            </a:r>
            <a:r>
              <a:rPr lang="en-US" sz="1400" dirty="0"/>
              <a:t>sp</a:t>
            </a:r>
            <a:r>
              <a:rPr lang="en-US" sz="1400" spc="-10" dirty="0"/>
              <a:t>r</a:t>
            </a:r>
            <a:r>
              <a:rPr lang="en-US" sz="1400" dirty="0"/>
              <a:t>awl</a:t>
            </a:r>
            <a:r>
              <a:rPr lang="en-US" sz="1400" spc="5" dirty="0"/>
              <a:t> </a:t>
            </a:r>
            <a:r>
              <a:rPr lang="en-US" sz="1400" dirty="0"/>
              <a:t>a</a:t>
            </a:r>
            <a:r>
              <a:rPr lang="en-US" sz="1400" spc="5" dirty="0"/>
              <a:t>n</a:t>
            </a:r>
            <a:r>
              <a:rPr lang="en-US" sz="1400" dirty="0"/>
              <a:t>d</a:t>
            </a:r>
            <a:r>
              <a:rPr lang="en-US" sz="1400" spc="-10" dirty="0"/>
              <a:t> </a:t>
            </a:r>
            <a:r>
              <a:rPr lang="en-US" sz="1400" dirty="0"/>
              <a:t>t</a:t>
            </a:r>
            <a:r>
              <a:rPr lang="en-US" sz="1400" spc="5" dirty="0"/>
              <a:t>h</a:t>
            </a:r>
            <a:r>
              <a:rPr lang="en-US" sz="1400" dirty="0"/>
              <a:t>e </a:t>
            </a:r>
            <a:r>
              <a:rPr lang="en-US" sz="1400" spc="5" dirty="0" err="1"/>
              <a:t>n</a:t>
            </a:r>
            <a:r>
              <a:rPr lang="en-US" sz="1400" spc="-10" dirty="0" err="1"/>
              <a:t>e</a:t>
            </a:r>
            <a:r>
              <a:rPr lang="en-US" sz="1400" dirty="0" err="1"/>
              <a:t>i</a:t>
            </a:r>
            <a:r>
              <a:rPr lang="en-US" sz="1400" spc="5" dirty="0" err="1"/>
              <a:t>gh</a:t>
            </a:r>
            <a:r>
              <a:rPr lang="en-US" sz="1400" dirty="0" err="1"/>
              <a:t>bo</a:t>
            </a:r>
            <a:r>
              <a:rPr lang="en-US" sz="1400" spc="5" dirty="0" err="1"/>
              <a:t>u</a:t>
            </a:r>
            <a:r>
              <a:rPr lang="en-US" sz="1400" dirty="0" err="1"/>
              <a:t>ring</a:t>
            </a:r>
            <a:r>
              <a:rPr lang="en-US" sz="1400" spc="-45" dirty="0"/>
              <a:t> </a:t>
            </a:r>
            <a:r>
              <a:rPr lang="en-US" sz="1400" dirty="0"/>
              <a:t>i</a:t>
            </a:r>
            <a:r>
              <a:rPr lang="en-US" sz="1400" spc="5" dirty="0"/>
              <a:t>n</a:t>
            </a:r>
            <a:r>
              <a:rPr lang="en-US" sz="1400" dirty="0"/>
              <a:t>te</a:t>
            </a:r>
            <a:r>
              <a:rPr lang="en-US" sz="1400" spc="-10" dirty="0"/>
              <a:t>r</a:t>
            </a:r>
            <a:r>
              <a:rPr lang="en-US" sz="1400" spc="5" dirty="0"/>
              <a:t>n</a:t>
            </a:r>
            <a:r>
              <a:rPr lang="en-US" sz="1400" dirty="0"/>
              <a:t>ati</a:t>
            </a:r>
            <a:r>
              <a:rPr lang="en-US" sz="1400" spc="5" dirty="0"/>
              <a:t>on</a:t>
            </a:r>
            <a:r>
              <a:rPr lang="en-US" sz="1400" dirty="0"/>
              <a:t>al ai</a:t>
            </a:r>
            <a:r>
              <a:rPr lang="en-US" sz="1400" spc="-10" dirty="0"/>
              <a:t>r</a:t>
            </a:r>
            <a:r>
              <a:rPr lang="en-US" sz="1400" dirty="0"/>
              <a:t>port.</a:t>
            </a:r>
            <a:r>
              <a:rPr lang="en-US" sz="1400" spc="5" dirty="0"/>
              <a:t> </a:t>
            </a:r>
            <a:r>
              <a:rPr lang="en-US" sz="1400" spc="-10" dirty="0"/>
              <a:t>I</a:t>
            </a:r>
            <a:r>
              <a:rPr lang="en-US" sz="1400" dirty="0"/>
              <a:t>t</a:t>
            </a:r>
            <a:r>
              <a:rPr lang="en-US" sz="1400" spc="5" dirty="0"/>
              <a:t> </a:t>
            </a:r>
            <a:r>
              <a:rPr lang="en-US" sz="1400" dirty="0"/>
              <a:t>tells</a:t>
            </a:r>
            <a:r>
              <a:rPr lang="en-US" sz="1400" spc="10" dirty="0"/>
              <a:t> </a:t>
            </a:r>
            <a:r>
              <a:rPr lang="en-US" sz="1400" dirty="0"/>
              <a:t>t</a:t>
            </a:r>
            <a:r>
              <a:rPr lang="en-US" sz="1400" spc="5" dirty="0"/>
              <a:t>h</a:t>
            </a:r>
            <a:r>
              <a:rPr lang="en-US" sz="1400" dirty="0"/>
              <a:t>e</a:t>
            </a:r>
            <a:r>
              <a:rPr lang="en-US" sz="1400" spc="-15" dirty="0"/>
              <a:t> </a:t>
            </a:r>
            <a:r>
              <a:rPr lang="en-US" sz="1400" dirty="0"/>
              <a:t>st</a:t>
            </a:r>
            <a:r>
              <a:rPr lang="en-US" sz="1400" spc="5" dirty="0"/>
              <a:t>o</a:t>
            </a:r>
            <a:r>
              <a:rPr lang="en-US" sz="1400" dirty="0"/>
              <a:t>ri</a:t>
            </a:r>
            <a:r>
              <a:rPr lang="en-US" sz="1400" spc="-10" dirty="0"/>
              <a:t>e</a:t>
            </a:r>
            <a:r>
              <a:rPr lang="en-US" sz="1400" dirty="0"/>
              <a:t>s</a:t>
            </a:r>
            <a:r>
              <a:rPr lang="en-US" sz="1400" spc="5" dirty="0"/>
              <a:t> </a:t>
            </a:r>
            <a:r>
              <a:rPr lang="en-US" sz="1400" dirty="0"/>
              <a:t>of</a:t>
            </a:r>
            <a:r>
              <a:rPr lang="en-US" sz="1400" spc="-10" dirty="0"/>
              <a:t> </a:t>
            </a:r>
            <a:r>
              <a:rPr lang="en-US" sz="1400" dirty="0"/>
              <a:t>two famili</a:t>
            </a:r>
            <a:r>
              <a:rPr lang="en-US" sz="1400" spc="-10" dirty="0"/>
              <a:t>e</a:t>
            </a:r>
            <a:r>
              <a:rPr lang="en-US" sz="1400" dirty="0"/>
              <a:t>s</a:t>
            </a:r>
            <a:r>
              <a:rPr lang="en-US" sz="1400" spc="15" dirty="0"/>
              <a:t> </a:t>
            </a:r>
            <a:r>
              <a:rPr lang="en-US" sz="1400" dirty="0"/>
              <a:t>from</a:t>
            </a:r>
            <a:r>
              <a:rPr lang="en-US" sz="1400" spc="-15" dirty="0"/>
              <a:t> </a:t>
            </a:r>
            <a:r>
              <a:rPr lang="en-US" sz="1400" dirty="0"/>
              <a:t>t</a:t>
            </a:r>
            <a:r>
              <a:rPr lang="en-US" sz="1400" spc="5" dirty="0"/>
              <a:t>h</a:t>
            </a:r>
            <a:r>
              <a:rPr lang="en-US" sz="1400" dirty="0"/>
              <a:t>e </a:t>
            </a:r>
            <a:r>
              <a:rPr lang="en-US" sz="1400" spc="5" dirty="0">
                <a:latin typeface="TMPTT"/>
                <a:cs typeface="TMPTT"/>
              </a:rPr>
              <a:t>h</a:t>
            </a:r>
            <a:r>
              <a:rPr lang="en-US" sz="1400" dirty="0">
                <a:latin typeface="TMPTT"/>
                <a:cs typeface="TMPTT"/>
              </a:rPr>
              <a:t>o</a:t>
            </a:r>
            <a:r>
              <a:rPr lang="en-US" sz="1400" spc="5" dirty="0">
                <a:latin typeface="TMPTT"/>
                <a:cs typeface="TMPTT"/>
              </a:rPr>
              <a:t>u</a:t>
            </a:r>
            <a:r>
              <a:rPr lang="en-US" sz="1400" dirty="0">
                <a:latin typeface="TMPTT"/>
                <a:cs typeface="TMPTT"/>
              </a:rPr>
              <a:t>s</a:t>
            </a:r>
            <a:r>
              <a:rPr lang="en-US" sz="1400" spc="-10" dirty="0">
                <a:latin typeface="TMPTT"/>
                <a:cs typeface="TMPTT"/>
              </a:rPr>
              <a:t>e</a:t>
            </a:r>
            <a:r>
              <a:rPr lang="en-US" sz="1400" dirty="0">
                <a:latin typeface="TMPTT"/>
                <a:cs typeface="TMPTT"/>
              </a:rPr>
              <a:t>’s</a:t>
            </a:r>
            <a:r>
              <a:rPr lang="en-US" sz="1400" spc="-40" dirty="0">
                <a:latin typeface="TMPTT"/>
                <a:cs typeface="TMPTT"/>
              </a:rPr>
              <a:t> </a:t>
            </a:r>
            <a:r>
              <a:rPr lang="en-US" sz="1400" spc="5" dirty="0">
                <a:latin typeface="TMPTT"/>
                <a:cs typeface="TMPTT"/>
              </a:rPr>
              <a:t>h</a:t>
            </a:r>
            <a:r>
              <a:rPr lang="en-US" sz="1400" spc="-10" dirty="0">
                <a:latin typeface="TMPTT"/>
                <a:cs typeface="TMPTT"/>
              </a:rPr>
              <a:t>e</a:t>
            </a:r>
            <a:r>
              <a:rPr lang="en-US" sz="1400" dirty="0">
                <a:latin typeface="TMPTT"/>
                <a:cs typeface="TMPTT"/>
              </a:rPr>
              <a:t>y</a:t>
            </a:r>
            <a:r>
              <a:rPr lang="en-US" sz="1400" spc="-10" dirty="0">
                <a:latin typeface="TMPTT"/>
                <a:cs typeface="TMPTT"/>
              </a:rPr>
              <a:t>d</a:t>
            </a:r>
            <a:r>
              <a:rPr lang="en-US" sz="1400" dirty="0">
                <a:latin typeface="TMPTT"/>
                <a:cs typeface="TMPTT"/>
              </a:rPr>
              <a:t>ay in t</a:t>
            </a:r>
            <a:r>
              <a:rPr lang="en-US" sz="1400" spc="5" dirty="0">
                <a:latin typeface="TMPTT"/>
                <a:cs typeface="TMPTT"/>
              </a:rPr>
              <a:t>h</a:t>
            </a:r>
            <a:r>
              <a:rPr lang="en-US" sz="1400" dirty="0">
                <a:latin typeface="TMPTT"/>
                <a:cs typeface="TMPTT"/>
              </a:rPr>
              <a:t>e</a:t>
            </a:r>
            <a:r>
              <a:rPr lang="en-US" sz="1400" spc="-5" dirty="0">
                <a:latin typeface="TMPTT"/>
                <a:cs typeface="TMPTT"/>
              </a:rPr>
              <a:t> </a:t>
            </a:r>
            <a:r>
              <a:rPr lang="en-US" sz="1400" spc="5" dirty="0">
                <a:latin typeface="TMPTT"/>
                <a:cs typeface="TMPTT"/>
              </a:rPr>
              <a:t>Tu</a:t>
            </a:r>
            <a:r>
              <a:rPr lang="en-US" sz="1400" dirty="0">
                <a:latin typeface="TMPTT"/>
                <a:cs typeface="TMPTT"/>
              </a:rPr>
              <a:t>dor</a:t>
            </a:r>
            <a:r>
              <a:rPr lang="en-US" sz="1400" spc="-20" dirty="0">
                <a:latin typeface="TMPTT"/>
                <a:cs typeface="TMPTT"/>
              </a:rPr>
              <a:t> </a:t>
            </a:r>
            <a:r>
              <a:rPr lang="en-US" sz="1400" dirty="0">
                <a:latin typeface="TMPTT"/>
                <a:cs typeface="TMPTT"/>
              </a:rPr>
              <a:t>p</a:t>
            </a:r>
            <a:r>
              <a:rPr lang="en-US" sz="1400" spc="-10" dirty="0">
                <a:latin typeface="TMPTT"/>
                <a:cs typeface="TMPTT"/>
              </a:rPr>
              <a:t>e</a:t>
            </a:r>
            <a:r>
              <a:rPr lang="en-US" sz="1400" dirty="0">
                <a:latin typeface="TMPTT"/>
                <a:cs typeface="TMPTT"/>
              </a:rPr>
              <a:t>riod</a:t>
            </a:r>
            <a:r>
              <a:rPr lang="en-US" sz="1400" spc="15" dirty="0">
                <a:latin typeface="TMPTT"/>
                <a:cs typeface="TMPTT"/>
              </a:rPr>
              <a:t> </a:t>
            </a:r>
            <a:r>
              <a:rPr lang="en-US" sz="1400" dirty="0">
                <a:latin typeface="TMPTT"/>
                <a:cs typeface="TMPTT"/>
              </a:rPr>
              <a:t>t</a:t>
            </a:r>
            <a:r>
              <a:rPr lang="en-US" sz="1400" spc="5" dirty="0">
                <a:latin typeface="TMPTT"/>
                <a:cs typeface="TMPTT"/>
              </a:rPr>
              <a:t>h</a:t>
            </a:r>
            <a:r>
              <a:rPr lang="en-US" sz="1400" dirty="0">
                <a:latin typeface="TMPTT"/>
                <a:cs typeface="TMPTT"/>
              </a:rPr>
              <a:t>ro</a:t>
            </a:r>
            <a:r>
              <a:rPr lang="en-US" sz="1400" spc="5" dirty="0">
                <a:latin typeface="TMPTT"/>
                <a:cs typeface="TMPTT"/>
              </a:rPr>
              <a:t>ug</a:t>
            </a:r>
            <a:r>
              <a:rPr lang="en-US" sz="1400" dirty="0">
                <a:latin typeface="TMPTT"/>
                <a:cs typeface="TMPTT"/>
              </a:rPr>
              <a:t>h</a:t>
            </a:r>
            <a:r>
              <a:rPr lang="en-US" sz="1400" spc="-40" dirty="0">
                <a:latin typeface="TMPTT"/>
                <a:cs typeface="TMPTT"/>
              </a:rPr>
              <a:t> </a:t>
            </a:r>
            <a:r>
              <a:rPr lang="en-US" sz="1400" dirty="0">
                <a:latin typeface="TMPTT"/>
                <a:cs typeface="TMPTT"/>
              </a:rPr>
              <a:t>to t</a:t>
            </a:r>
            <a:r>
              <a:rPr lang="en-US" sz="1400" spc="5" dirty="0">
                <a:latin typeface="TMPTT"/>
                <a:cs typeface="TMPTT"/>
              </a:rPr>
              <a:t>h</a:t>
            </a:r>
            <a:r>
              <a:rPr lang="en-US" sz="1400" dirty="0">
                <a:latin typeface="TMPTT"/>
                <a:cs typeface="TMPTT"/>
              </a:rPr>
              <a:t>e</a:t>
            </a:r>
            <a:r>
              <a:rPr lang="en-US" sz="1400" spc="-5" dirty="0">
                <a:latin typeface="TMPTT"/>
                <a:cs typeface="TMPTT"/>
              </a:rPr>
              <a:t> </a:t>
            </a:r>
            <a:r>
              <a:rPr lang="en-US" sz="1400" dirty="0">
                <a:latin typeface="TMPTT"/>
                <a:cs typeface="TMPTT"/>
              </a:rPr>
              <a:t>Victorian </a:t>
            </a:r>
            <a:r>
              <a:rPr lang="en-US" sz="1400" spc="-10" dirty="0">
                <a:latin typeface="TMPTT"/>
                <a:cs typeface="TMPTT"/>
              </a:rPr>
              <a:t>e</a:t>
            </a:r>
            <a:r>
              <a:rPr lang="en-US" sz="1400" dirty="0">
                <a:latin typeface="TMPTT"/>
                <a:cs typeface="TMPTT"/>
              </a:rPr>
              <a:t>ra.</a:t>
            </a:r>
          </a:p>
          <a:p>
            <a:pPr marL="325755">
              <a:lnSpc>
                <a:spcPct val="100000"/>
              </a:lnSpc>
              <a:spcBef>
                <a:spcPts val="32"/>
              </a:spcBef>
            </a:pPr>
            <a:endParaRPr lang="en-US" sz="1400" dirty="0">
              <a:latin typeface="Times New Roman"/>
              <a:cs typeface="Times New Roman"/>
            </a:endParaRPr>
          </a:p>
          <a:p>
            <a:pPr marL="338455" marR="5080">
              <a:lnSpc>
                <a:spcPct val="100000"/>
              </a:lnSpc>
            </a:pPr>
            <a:r>
              <a:rPr lang="en-US" sz="1400" dirty="0"/>
              <a:t>Sp</a:t>
            </a:r>
            <a:r>
              <a:rPr lang="en-US" sz="1400" spc="-10" dirty="0"/>
              <a:t>e</a:t>
            </a:r>
            <a:r>
              <a:rPr lang="en-US" sz="1400" dirty="0"/>
              <a:t>ke</a:t>
            </a:r>
            <a:r>
              <a:rPr lang="en-US" sz="1400" spc="15" dirty="0"/>
              <a:t> </a:t>
            </a:r>
            <a:r>
              <a:rPr lang="en-US" sz="1400" dirty="0"/>
              <a:t>Hall</a:t>
            </a:r>
            <a:r>
              <a:rPr lang="en-US" sz="1400" spc="5" dirty="0"/>
              <a:t> h</a:t>
            </a:r>
            <a:r>
              <a:rPr lang="en-US" sz="1400" dirty="0"/>
              <a:t>as</a:t>
            </a:r>
            <a:r>
              <a:rPr lang="en-US" sz="1400" spc="-20" dirty="0"/>
              <a:t> </a:t>
            </a:r>
            <a:r>
              <a:rPr lang="en-US" sz="1400" dirty="0"/>
              <a:t>s</a:t>
            </a:r>
            <a:r>
              <a:rPr lang="en-US" sz="1400" spc="5" dirty="0"/>
              <a:t>u</a:t>
            </a:r>
            <a:r>
              <a:rPr lang="en-US" sz="1400" dirty="0"/>
              <a:t>rviv</a:t>
            </a:r>
            <a:r>
              <a:rPr lang="en-US" sz="1400" spc="-10" dirty="0"/>
              <a:t>e</a:t>
            </a:r>
            <a:r>
              <a:rPr lang="en-US" sz="1400" dirty="0"/>
              <a:t>d t</a:t>
            </a:r>
            <a:r>
              <a:rPr lang="en-US" sz="1400" spc="5" dirty="0"/>
              <a:t>h</a:t>
            </a:r>
            <a:r>
              <a:rPr lang="en-US" sz="1400" dirty="0"/>
              <a:t>ro</a:t>
            </a:r>
            <a:r>
              <a:rPr lang="en-US" sz="1400" spc="5" dirty="0"/>
              <a:t>ug</a:t>
            </a:r>
            <a:r>
              <a:rPr lang="en-US" sz="1400" dirty="0"/>
              <a:t>h</a:t>
            </a:r>
            <a:r>
              <a:rPr lang="en-US" sz="1400" spc="-15" dirty="0"/>
              <a:t> </a:t>
            </a:r>
            <a:r>
              <a:rPr lang="en-US" sz="1400" dirty="0"/>
              <a:t>t</a:t>
            </a:r>
            <a:r>
              <a:rPr lang="en-US" sz="1400" spc="5" dirty="0"/>
              <a:t>h</a:t>
            </a:r>
            <a:r>
              <a:rPr lang="en-US" sz="1400" dirty="0"/>
              <a:t>e</a:t>
            </a:r>
            <a:r>
              <a:rPr lang="en-US" sz="1400" spc="-25" dirty="0"/>
              <a:t> </a:t>
            </a:r>
            <a:r>
              <a:rPr lang="en-US" sz="1400" dirty="0"/>
              <a:t>d</a:t>
            </a:r>
            <a:r>
              <a:rPr lang="en-US" sz="1400" spc="-10" dirty="0"/>
              <a:t>e</a:t>
            </a:r>
            <a:r>
              <a:rPr lang="en-US" sz="1400" dirty="0"/>
              <a:t>te</a:t>
            </a:r>
            <a:r>
              <a:rPr lang="en-US" sz="1400" spc="-10" dirty="0"/>
              <a:t>r</a:t>
            </a:r>
            <a:r>
              <a:rPr lang="en-US" sz="1400" dirty="0"/>
              <a:t>mi</a:t>
            </a:r>
            <a:r>
              <a:rPr lang="en-US" sz="1400" spc="10" dirty="0"/>
              <a:t>n</a:t>
            </a:r>
            <a:r>
              <a:rPr lang="en-US" sz="1400" dirty="0"/>
              <a:t>ati</a:t>
            </a:r>
            <a:r>
              <a:rPr lang="en-US" sz="1400" spc="5" dirty="0"/>
              <a:t>o</a:t>
            </a:r>
            <a:r>
              <a:rPr lang="en-US" sz="1400" dirty="0"/>
              <a:t>n</a:t>
            </a:r>
            <a:r>
              <a:rPr lang="en-US" sz="1400" spc="5" dirty="0"/>
              <a:t> </a:t>
            </a:r>
            <a:r>
              <a:rPr lang="en-US" sz="1400" dirty="0"/>
              <a:t>a</a:t>
            </a:r>
            <a:r>
              <a:rPr lang="en-US" sz="1400" spc="5" dirty="0"/>
              <a:t>n</a:t>
            </a:r>
            <a:r>
              <a:rPr lang="en-US" sz="1400" dirty="0"/>
              <a:t>d</a:t>
            </a:r>
            <a:r>
              <a:rPr lang="en-US" sz="1400" spc="-10" dirty="0"/>
              <a:t> </a:t>
            </a:r>
            <a:r>
              <a:rPr lang="en-US" sz="1400" dirty="0"/>
              <a:t>ambiti</a:t>
            </a:r>
            <a:r>
              <a:rPr lang="en-US" sz="1400" spc="5" dirty="0"/>
              <a:t>o</a:t>
            </a:r>
            <a:r>
              <a:rPr lang="en-US" sz="1400" dirty="0"/>
              <a:t>n</a:t>
            </a:r>
            <a:r>
              <a:rPr lang="en-US" sz="1400" spc="-15" dirty="0"/>
              <a:t> </a:t>
            </a:r>
            <a:r>
              <a:rPr lang="en-US" sz="1400" dirty="0"/>
              <a:t>of</a:t>
            </a:r>
            <a:r>
              <a:rPr lang="en-US" sz="1400" spc="-10" dirty="0"/>
              <a:t> </a:t>
            </a:r>
            <a:r>
              <a:rPr lang="en-US" sz="1400" dirty="0"/>
              <a:t>t</a:t>
            </a:r>
            <a:r>
              <a:rPr lang="en-US" sz="1400" spc="5" dirty="0"/>
              <a:t>h</a:t>
            </a:r>
            <a:r>
              <a:rPr lang="en-US" sz="1400" spc="-10" dirty="0"/>
              <a:t>e</a:t>
            </a:r>
            <a:r>
              <a:rPr lang="en-US" sz="1400" dirty="0"/>
              <a:t>se famili</a:t>
            </a:r>
            <a:r>
              <a:rPr lang="en-US" sz="1400" spc="-10" dirty="0"/>
              <a:t>e</a:t>
            </a:r>
            <a:r>
              <a:rPr lang="en-US" sz="1400" dirty="0"/>
              <a:t>s.</a:t>
            </a:r>
            <a:r>
              <a:rPr lang="en-US" sz="1400" spc="5" dirty="0"/>
              <a:t> </a:t>
            </a:r>
            <a:r>
              <a:rPr lang="en-US" sz="1400" spc="-10" dirty="0"/>
              <a:t>I</a:t>
            </a:r>
            <a:r>
              <a:rPr lang="en-US" sz="1400" dirty="0"/>
              <a:t>t</a:t>
            </a:r>
            <a:r>
              <a:rPr lang="en-US" sz="1400" spc="15" dirty="0"/>
              <a:t> </a:t>
            </a:r>
            <a:r>
              <a:rPr lang="en-US" sz="1400" dirty="0"/>
              <a:t>sta</a:t>
            </a:r>
            <a:r>
              <a:rPr lang="en-US" sz="1400" spc="5" dirty="0"/>
              <a:t>n</a:t>
            </a:r>
            <a:r>
              <a:rPr lang="en-US" sz="1400" dirty="0"/>
              <a:t>ds</a:t>
            </a:r>
            <a:r>
              <a:rPr lang="en-US" sz="1400" spc="-20" dirty="0"/>
              <a:t> </a:t>
            </a:r>
            <a:r>
              <a:rPr lang="en-US" sz="1400" dirty="0"/>
              <a:t>at the</a:t>
            </a:r>
            <a:r>
              <a:rPr lang="en-US" sz="1400" spc="-5" dirty="0"/>
              <a:t> </a:t>
            </a:r>
            <a:r>
              <a:rPr lang="en-US" sz="1400" dirty="0"/>
              <a:t>same</a:t>
            </a:r>
            <a:r>
              <a:rPr lang="en-US" sz="1400" spc="-15" dirty="0"/>
              <a:t> </a:t>
            </a:r>
            <a:r>
              <a:rPr lang="en-US" sz="1400" dirty="0"/>
              <a:t>time</a:t>
            </a:r>
            <a:r>
              <a:rPr lang="en-US" sz="1400" spc="10" dirty="0"/>
              <a:t> </a:t>
            </a:r>
            <a:r>
              <a:rPr lang="en-US" sz="1400" dirty="0"/>
              <a:t>p</a:t>
            </a:r>
            <a:r>
              <a:rPr lang="en-US" sz="1400" spc="-10" dirty="0"/>
              <a:t>r</a:t>
            </a:r>
            <a:r>
              <a:rPr lang="en-US" sz="1400" dirty="0"/>
              <a:t>o</a:t>
            </a:r>
            <a:r>
              <a:rPr lang="en-US" sz="1400" spc="5" dirty="0"/>
              <a:t>u</a:t>
            </a:r>
            <a:r>
              <a:rPr lang="en-US" sz="1400" dirty="0"/>
              <a:t>d</a:t>
            </a:r>
            <a:r>
              <a:rPr lang="en-US" sz="1400" spc="-10" dirty="0"/>
              <a:t> </a:t>
            </a:r>
            <a:r>
              <a:rPr lang="en-US" sz="1400" dirty="0"/>
              <a:t>a</a:t>
            </a:r>
            <a:r>
              <a:rPr lang="en-US" sz="1400" spc="5" dirty="0"/>
              <a:t>n</a:t>
            </a:r>
            <a:r>
              <a:rPr lang="en-US" sz="1400" dirty="0"/>
              <a:t>d</a:t>
            </a:r>
            <a:r>
              <a:rPr lang="en-US" sz="1400" spc="-10" dirty="0"/>
              <a:t> </a:t>
            </a:r>
            <a:r>
              <a:rPr lang="en-US" sz="1400" spc="5" dirty="0"/>
              <a:t>h</a:t>
            </a:r>
            <a:r>
              <a:rPr lang="en-US" sz="1400" dirty="0"/>
              <a:t>omely,</a:t>
            </a:r>
            <a:r>
              <a:rPr lang="en-US" sz="1400" spc="-10" dirty="0"/>
              <a:t> </a:t>
            </a:r>
            <a:r>
              <a:rPr lang="en-US" sz="1400" dirty="0"/>
              <a:t>wel</a:t>
            </a:r>
            <a:r>
              <a:rPr lang="en-US" sz="1400" spc="-10" dirty="0"/>
              <a:t>c</a:t>
            </a:r>
            <a:r>
              <a:rPr lang="en-US" sz="1400" dirty="0"/>
              <a:t>omi</a:t>
            </a:r>
            <a:r>
              <a:rPr lang="en-US" sz="1400" spc="10" dirty="0"/>
              <a:t>n</a:t>
            </a:r>
            <a:r>
              <a:rPr lang="en-US" sz="1400" dirty="0"/>
              <a:t>g</a:t>
            </a:r>
            <a:r>
              <a:rPr lang="en-US" sz="1400" spc="5" dirty="0"/>
              <a:t> </a:t>
            </a:r>
            <a:r>
              <a:rPr lang="en-US" sz="1400" dirty="0"/>
              <a:t>y</a:t>
            </a:r>
            <a:r>
              <a:rPr lang="en-US" sz="1400" spc="-15" dirty="0"/>
              <a:t>e</a:t>
            </a:r>
            <a:r>
              <a:rPr lang="en-US" sz="1400" dirty="0"/>
              <a:t>t</a:t>
            </a:r>
            <a:r>
              <a:rPr lang="en-US" sz="1400" spc="5" dirty="0"/>
              <a:t> </a:t>
            </a:r>
            <a:r>
              <a:rPr lang="en-US" sz="1400" dirty="0" smtClean="0"/>
              <a:t>myste</a:t>
            </a:r>
            <a:r>
              <a:rPr lang="en-US" sz="1400" spc="-10" dirty="0" smtClean="0"/>
              <a:t>r</a:t>
            </a:r>
            <a:r>
              <a:rPr lang="en-US" sz="1400" dirty="0" smtClean="0"/>
              <a:t>io</a:t>
            </a:r>
            <a:r>
              <a:rPr lang="en-US" sz="1400" spc="5" dirty="0" smtClean="0"/>
              <a:t>u</a:t>
            </a:r>
            <a:r>
              <a:rPr lang="en-US" sz="1400" dirty="0" smtClean="0"/>
              <a:t>s </a:t>
            </a:r>
            <a:r>
              <a:rPr lang="en-US" sz="1400" dirty="0" smtClean="0">
                <a:latin typeface="TMPTT"/>
                <a:cs typeface="TMPTT"/>
              </a:rPr>
              <a:t>–</a:t>
            </a:r>
            <a:r>
              <a:rPr lang="en-US" sz="1400" spc="5" dirty="0" smtClean="0">
                <a:latin typeface="TMPTT"/>
                <a:cs typeface="TMPTT"/>
              </a:rPr>
              <a:t> </a:t>
            </a:r>
            <a:r>
              <a:rPr lang="en-US" sz="1400" dirty="0"/>
              <a:t>a</a:t>
            </a:r>
            <a:r>
              <a:rPr lang="en-US" sz="1400" spc="-10" dirty="0"/>
              <a:t> </a:t>
            </a:r>
            <a:r>
              <a:rPr lang="en-US" sz="1400" dirty="0"/>
              <a:t>t</a:t>
            </a:r>
            <a:r>
              <a:rPr lang="en-US" sz="1400" spc="5" dirty="0"/>
              <a:t>h</a:t>
            </a:r>
            <a:r>
              <a:rPr lang="en-US" sz="1400" dirty="0"/>
              <a:t>o</a:t>
            </a:r>
            <a:r>
              <a:rPr lang="en-US" sz="1400" spc="5" dirty="0"/>
              <a:t>ug</a:t>
            </a:r>
            <a:r>
              <a:rPr lang="en-US" sz="1400" spc="-10" dirty="0"/>
              <a:t>ht-</a:t>
            </a:r>
            <a:r>
              <a:rPr lang="en-US" sz="1400" dirty="0"/>
              <a:t>p</a:t>
            </a:r>
            <a:r>
              <a:rPr lang="en-US" sz="1400" spc="-10" dirty="0"/>
              <a:t>r</a:t>
            </a:r>
            <a:r>
              <a:rPr lang="en-US" sz="1400" dirty="0"/>
              <a:t>ov</a:t>
            </a:r>
            <a:r>
              <a:rPr lang="en-US" sz="1400" spc="5" dirty="0"/>
              <a:t>o</a:t>
            </a:r>
            <a:r>
              <a:rPr lang="en-US" sz="1400" dirty="0"/>
              <a:t>k</a:t>
            </a:r>
            <a:r>
              <a:rPr lang="en-US" sz="1400" spc="-10" dirty="0"/>
              <a:t>in</a:t>
            </a:r>
            <a:r>
              <a:rPr lang="en-US" sz="1400" dirty="0"/>
              <a:t>g</a:t>
            </a:r>
            <a:r>
              <a:rPr lang="en-US" sz="1400" spc="-40" dirty="0"/>
              <a:t> </a:t>
            </a:r>
            <a:r>
              <a:rPr lang="en-US" sz="1400" dirty="0"/>
              <a:t>pla</a:t>
            </a:r>
            <a:r>
              <a:rPr lang="en-US" sz="1400" spc="-15" dirty="0"/>
              <a:t>c</a:t>
            </a:r>
            <a:r>
              <a:rPr lang="en-US" sz="1400" dirty="0"/>
              <a:t>e</a:t>
            </a:r>
            <a:r>
              <a:rPr lang="en-US" sz="1400" spc="20" dirty="0"/>
              <a:t> </a:t>
            </a:r>
            <a:r>
              <a:rPr lang="en-US" sz="1400" dirty="0"/>
              <a:t>to be</a:t>
            </a:r>
            <a:r>
              <a:rPr lang="en-US" sz="1400" spc="-15" dirty="0"/>
              <a:t> </a:t>
            </a:r>
            <a:r>
              <a:rPr lang="en-US" sz="1400" dirty="0"/>
              <a:t>dis</a:t>
            </a:r>
            <a:r>
              <a:rPr lang="en-US" sz="1400" spc="-15" dirty="0"/>
              <a:t>c</a:t>
            </a:r>
            <a:r>
              <a:rPr lang="en-US" sz="1400" dirty="0"/>
              <a:t>ove</a:t>
            </a:r>
            <a:r>
              <a:rPr lang="en-US" sz="1400" spc="-10" dirty="0"/>
              <a:t>re</a:t>
            </a:r>
            <a:r>
              <a:rPr lang="en-US" sz="1400" dirty="0"/>
              <a:t>d,</a:t>
            </a:r>
            <a:r>
              <a:rPr lang="en-US" sz="1400" spc="25" dirty="0"/>
              <a:t> </a:t>
            </a:r>
            <a:r>
              <a:rPr lang="en-US" sz="1400" dirty="0"/>
              <a:t>(quietly</a:t>
            </a:r>
            <a:r>
              <a:rPr lang="en-US" sz="1400" spc="-5" dirty="0"/>
              <a:t> </a:t>
            </a:r>
            <a:r>
              <a:rPr lang="en-US" sz="1400" dirty="0"/>
              <a:t>or</a:t>
            </a:r>
            <a:r>
              <a:rPr lang="en-US" sz="1400" spc="-10" dirty="0"/>
              <a:t> </a:t>
            </a:r>
            <a:r>
              <a:rPr lang="en-US" sz="1400" dirty="0"/>
              <a:t>b</a:t>
            </a:r>
            <a:r>
              <a:rPr lang="en-US" sz="1400" spc="5" dirty="0"/>
              <a:t>u</a:t>
            </a:r>
            <a:r>
              <a:rPr lang="en-US" sz="1400" dirty="0"/>
              <a:t>sil</a:t>
            </a:r>
            <a:r>
              <a:rPr lang="en-US" sz="1400" spc="-10" dirty="0"/>
              <a:t>y</a:t>
            </a:r>
            <a:r>
              <a:rPr lang="en-US" sz="1400" dirty="0"/>
              <a:t>),</a:t>
            </a:r>
            <a:r>
              <a:rPr lang="en-US" sz="1400" spc="-35" dirty="0"/>
              <a:t> </a:t>
            </a:r>
            <a:r>
              <a:rPr lang="en-US" sz="1400" dirty="0"/>
              <a:t>on</a:t>
            </a:r>
            <a:r>
              <a:rPr lang="en-US" sz="1400" spc="-10" dirty="0"/>
              <a:t> </a:t>
            </a:r>
            <a:r>
              <a:rPr lang="en-US" sz="1400" dirty="0"/>
              <a:t>your</a:t>
            </a:r>
            <a:r>
              <a:rPr lang="en-US" sz="1400" spc="-25" dirty="0"/>
              <a:t> </a:t>
            </a:r>
            <a:r>
              <a:rPr lang="en-US" sz="1400" dirty="0"/>
              <a:t>o</a:t>
            </a:r>
            <a:r>
              <a:rPr lang="en-US" sz="1400" spc="5" dirty="0"/>
              <a:t>w</a:t>
            </a:r>
            <a:r>
              <a:rPr lang="en-US" sz="1400" dirty="0"/>
              <a:t>n</a:t>
            </a:r>
          </a:p>
          <a:p>
            <a:pPr marL="338455">
              <a:lnSpc>
                <a:spcPct val="100000"/>
              </a:lnSpc>
            </a:pPr>
            <a:r>
              <a:rPr lang="en-US" sz="1400" dirty="0"/>
              <a:t>te</a:t>
            </a:r>
            <a:r>
              <a:rPr lang="en-US" sz="1400" spc="-10" dirty="0"/>
              <a:t>r</a:t>
            </a:r>
            <a:r>
              <a:rPr lang="en-US" sz="1400" dirty="0"/>
              <a:t>ms.</a:t>
            </a:r>
          </a:p>
        </p:txBody>
      </p:sp>
    </p:spTree>
    <p:extLst>
      <p:ext uri="{BB962C8B-B14F-4D97-AF65-F5344CB8AC3E}">
        <p14:creationId xmlns:p14="http://schemas.microsoft.com/office/powerpoint/2010/main" val="24844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12804" y="345546"/>
            <a:ext cx="616140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82900">
              <a:lnSpc>
                <a:spcPct val="100000"/>
              </a:lnSpc>
            </a:pPr>
            <a:r>
              <a:rPr sz="2800" spc="-1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Speke</a:t>
            </a:r>
            <a:r>
              <a:rPr sz="2800" spc="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2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Ha</a:t>
            </a:r>
            <a:r>
              <a:rPr sz="280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l</a:t>
            </a:r>
            <a:r>
              <a:rPr sz="2800" spc="-1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l</a:t>
            </a:r>
            <a:r>
              <a:rPr sz="2800" spc="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2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Ma</a:t>
            </a:r>
            <a:r>
              <a:rPr sz="2800" spc="-1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s</a:t>
            </a:r>
            <a:r>
              <a:rPr sz="2800" spc="-1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terplan</a:t>
            </a:r>
            <a:endParaRPr sz="2800">
              <a:latin typeface="National Trust Display TT"/>
              <a:cs typeface="National Trust Display T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Spir</a:t>
            </a:r>
            <a:r>
              <a:rPr sz="2800" spc="-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i</a:t>
            </a:r>
            <a:r>
              <a:rPr sz="2800" spc="-10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t</a:t>
            </a:r>
            <a:r>
              <a:rPr sz="2800" spc="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of</a:t>
            </a:r>
            <a:r>
              <a:rPr sz="2800" spc="-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Pl</a:t>
            </a:r>
            <a:r>
              <a:rPr sz="2800" spc="-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a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ce:</a:t>
            </a:r>
            <a:r>
              <a:rPr sz="2800" spc="-10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Lead</a:t>
            </a:r>
            <a:r>
              <a:rPr sz="2800" spc="10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Aut</a:t>
            </a:r>
            <a:r>
              <a:rPr sz="2800" spc="-10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h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or:</a:t>
            </a:r>
            <a:r>
              <a:rPr sz="2800" spc="-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Adr</a:t>
            </a:r>
            <a:r>
              <a:rPr sz="2800" spc="-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i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an</a:t>
            </a:r>
            <a:r>
              <a:rPr sz="2800" spc="-10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Ti</a:t>
            </a:r>
            <a:r>
              <a:rPr sz="2800" spc="-10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s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s</a:t>
            </a:r>
            <a:r>
              <a:rPr sz="2800" spc="-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i</a:t>
            </a:r>
            <a:r>
              <a:rPr sz="2800" spc="-1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er</a:t>
            </a:r>
            <a:endParaRPr sz="2800">
              <a:latin typeface="National Trust Display TT"/>
              <a:cs typeface="National Trust Display T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9624" y="1595627"/>
            <a:ext cx="8102855" cy="3417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3592" y="5290615"/>
            <a:ext cx="6440171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05"/>
              </a:lnSpc>
            </a:pPr>
            <a:r>
              <a:rPr sz="2300" i="1" spc="-75" dirty="0">
                <a:latin typeface="National Trust Display TT"/>
                <a:cs typeface="National Trust Display TT"/>
              </a:rPr>
              <a:t>A</a:t>
            </a:r>
            <a:r>
              <a:rPr sz="2300" i="1" spc="-25" dirty="0">
                <a:latin typeface="National Trust Display TT"/>
                <a:cs typeface="National Trust Display TT"/>
              </a:rPr>
              <a:t> </a:t>
            </a:r>
            <a:r>
              <a:rPr sz="2300" i="1" spc="-55" dirty="0">
                <a:latin typeface="National Trust Display TT"/>
                <a:cs typeface="National Trust Display TT"/>
              </a:rPr>
              <a:t>cherished</a:t>
            </a:r>
            <a:r>
              <a:rPr sz="2300" i="1" spc="-10" dirty="0">
                <a:latin typeface="National Trust Display TT"/>
                <a:cs typeface="National Trust Display TT"/>
              </a:rPr>
              <a:t> </a:t>
            </a:r>
            <a:r>
              <a:rPr sz="2300" i="1" spc="-60" dirty="0">
                <a:latin typeface="National Trust Display TT"/>
                <a:cs typeface="National Trust Display TT"/>
              </a:rPr>
              <a:t>Tudor</a:t>
            </a:r>
            <a:r>
              <a:rPr sz="2300" i="1" spc="-5" dirty="0">
                <a:latin typeface="National Trust Display TT"/>
                <a:cs typeface="National Trust Display TT"/>
              </a:rPr>
              <a:t> </a:t>
            </a:r>
            <a:r>
              <a:rPr sz="2300" i="1" spc="-60" dirty="0">
                <a:latin typeface="National Trust Display TT"/>
                <a:cs typeface="National Trust Display TT"/>
              </a:rPr>
              <a:t>Mansion</a:t>
            </a:r>
            <a:r>
              <a:rPr sz="2300" i="1" spc="-20" dirty="0">
                <a:latin typeface="National Trust Display TT"/>
                <a:cs typeface="National Trust Display TT"/>
              </a:rPr>
              <a:t> </a:t>
            </a:r>
            <a:r>
              <a:rPr sz="2300" i="1" spc="-60" dirty="0">
                <a:latin typeface="National Trust Display TT"/>
                <a:cs typeface="National Trust Display TT"/>
              </a:rPr>
              <a:t>and</a:t>
            </a:r>
            <a:r>
              <a:rPr sz="2300" i="1" spc="-25" dirty="0">
                <a:latin typeface="National Trust Display TT"/>
                <a:cs typeface="National Trust Display TT"/>
              </a:rPr>
              <a:t> </a:t>
            </a:r>
            <a:r>
              <a:rPr sz="2300" i="1" spc="-55" dirty="0">
                <a:latin typeface="National Trust Display TT"/>
                <a:cs typeface="National Trust Display TT"/>
              </a:rPr>
              <a:t>gar</a:t>
            </a:r>
            <a:r>
              <a:rPr sz="2300" i="1" spc="-75" dirty="0">
                <a:latin typeface="National Trust Display TT"/>
                <a:cs typeface="National Trust Display TT"/>
              </a:rPr>
              <a:t>d</a:t>
            </a:r>
            <a:r>
              <a:rPr sz="2300" i="1" spc="-60" dirty="0">
                <a:latin typeface="National Trust Display TT"/>
                <a:cs typeface="National Trust Display TT"/>
              </a:rPr>
              <a:t>en</a:t>
            </a:r>
            <a:r>
              <a:rPr sz="2300" i="1" spc="20" dirty="0">
                <a:latin typeface="National Trust Display TT"/>
                <a:cs typeface="National Trust Display TT"/>
              </a:rPr>
              <a:t> </a:t>
            </a:r>
            <a:r>
              <a:rPr sz="2300" i="1" spc="-50" dirty="0">
                <a:latin typeface="National Trust Display TT"/>
                <a:cs typeface="National Trust Display TT"/>
              </a:rPr>
              <a:t>sur</a:t>
            </a:r>
            <a:r>
              <a:rPr sz="2300" i="1" spc="-65" dirty="0">
                <a:latin typeface="National Trust Display TT"/>
                <a:cs typeface="National Trust Display TT"/>
              </a:rPr>
              <a:t>v</a:t>
            </a:r>
            <a:r>
              <a:rPr sz="2300" i="1" spc="-45" dirty="0">
                <a:latin typeface="National Trust Display TT"/>
                <a:cs typeface="National Trust Display TT"/>
              </a:rPr>
              <a:t>iving</a:t>
            </a:r>
            <a:r>
              <a:rPr sz="2300" i="1" spc="-20" dirty="0">
                <a:latin typeface="National Trust Display TT"/>
                <a:cs typeface="National Trust Display TT"/>
              </a:rPr>
              <a:t> </a:t>
            </a:r>
            <a:r>
              <a:rPr sz="2300" i="1" spc="-60" dirty="0">
                <a:latin typeface="National Trust Display TT"/>
                <a:cs typeface="National Trust Display TT"/>
              </a:rPr>
              <a:t>ag</a:t>
            </a:r>
            <a:r>
              <a:rPr sz="2300" i="1" spc="-65" dirty="0">
                <a:latin typeface="National Trust Display TT"/>
                <a:cs typeface="National Trust Display TT"/>
              </a:rPr>
              <a:t>a</a:t>
            </a:r>
            <a:r>
              <a:rPr sz="2300" i="1" spc="-45" dirty="0">
                <a:latin typeface="National Trust Display TT"/>
                <a:cs typeface="National Trust Display TT"/>
              </a:rPr>
              <a:t>inst</a:t>
            </a:r>
            <a:endParaRPr sz="2300">
              <a:latin typeface="National Trust Display TT"/>
              <a:cs typeface="National Trust Display TT"/>
            </a:endParaRPr>
          </a:p>
          <a:p>
            <a:pPr marL="12700">
              <a:lnSpc>
                <a:spcPts val="2705"/>
              </a:lnSpc>
            </a:pPr>
            <a:r>
              <a:rPr sz="2300" i="1" spc="-55" dirty="0">
                <a:latin typeface="National Trust Display TT"/>
                <a:cs typeface="National Trust Display TT"/>
              </a:rPr>
              <a:t>the</a:t>
            </a:r>
            <a:r>
              <a:rPr sz="2300" i="1" spc="-25" dirty="0">
                <a:latin typeface="National Trust Display TT"/>
                <a:cs typeface="National Trust Display TT"/>
              </a:rPr>
              <a:t> </a:t>
            </a:r>
            <a:r>
              <a:rPr sz="2300" i="1" spc="-55" dirty="0">
                <a:latin typeface="National Trust Display TT"/>
                <a:cs typeface="National Trust Display TT"/>
              </a:rPr>
              <a:t>odds;</a:t>
            </a:r>
            <a:r>
              <a:rPr sz="2300" i="1" spc="5" dirty="0">
                <a:latin typeface="National Trust Display TT"/>
                <a:cs typeface="National Trust Display TT"/>
              </a:rPr>
              <a:t> </a:t>
            </a:r>
            <a:r>
              <a:rPr sz="2300" i="1" spc="-55" dirty="0">
                <a:latin typeface="National Trust Display TT"/>
                <a:cs typeface="National Trust Display TT"/>
              </a:rPr>
              <a:t>a</a:t>
            </a:r>
            <a:r>
              <a:rPr sz="2300" i="1" spc="-10" dirty="0">
                <a:latin typeface="National Trust Display TT"/>
                <a:cs typeface="National Trust Display TT"/>
              </a:rPr>
              <a:t> </a:t>
            </a:r>
            <a:r>
              <a:rPr sz="2300" i="1" spc="-50" dirty="0">
                <a:latin typeface="National Trust Display TT"/>
                <a:cs typeface="National Trust Display TT"/>
              </a:rPr>
              <a:t>place</a:t>
            </a:r>
            <a:r>
              <a:rPr sz="2300" i="1" spc="-15" dirty="0">
                <a:latin typeface="National Trust Display TT"/>
                <a:cs typeface="National Trust Display TT"/>
              </a:rPr>
              <a:t> </a:t>
            </a:r>
            <a:r>
              <a:rPr sz="2300" i="1" spc="-50" dirty="0">
                <a:latin typeface="National Trust Display TT"/>
                <a:cs typeface="National Trust Display TT"/>
              </a:rPr>
              <a:t>of</a:t>
            </a:r>
            <a:r>
              <a:rPr sz="2300" i="1" spc="-10" dirty="0">
                <a:latin typeface="National Trust Display TT"/>
                <a:cs typeface="National Trust Display TT"/>
              </a:rPr>
              <a:t> </a:t>
            </a:r>
            <a:r>
              <a:rPr sz="2300" i="1" spc="-45" dirty="0">
                <a:latin typeface="National Trust Display TT"/>
                <a:cs typeface="National Trust Display TT"/>
              </a:rPr>
              <a:t>tradition,</a:t>
            </a:r>
            <a:r>
              <a:rPr sz="2300" i="1" spc="-15" dirty="0">
                <a:latin typeface="National Trust Display TT"/>
                <a:cs typeface="National Trust Display TT"/>
              </a:rPr>
              <a:t> </a:t>
            </a:r>
            <a:r>
              <a:rPr sz="2300" i="1" spc="-45" dirty="0">
                <a:latin typeface="National Trust Display TT"/>
                <a:cs typeface="National Trust Display TT"/>
              </a:rPr>
              <a:t>in</a:t>
            </a:r>
            <a:r>
              <a:rPr sz="2300" i="1" spc="-55" dirty="0">
                <a:latin typeface="National Trust Display TT"/>
                <a:cs typeface="National Trust Display TT"/>
              </a:rPr>
              <a:t>novation</a:t>
            </a:r>
            <a:r>
              <a:rPr sz="2300" i="1" spc="-25" dirty="0">
                <a:latin typeface="National Trust Display TT"/>
                <a:cs typeface="National Trust Display TT"/>
              </a:rPr>
              <a:t> </a:t>
            </a:r>
            <a:r>
              <a:rPr sz="2300" i="1" spc="-60" dirty="0">
                <a:latin typeface="National Trust Display TT"/>
                <a:cs typeface="National Trust Display TT"/>
              </a:rPr>
              <a:t>and</a:t>
            </a:r>
            <a:r>
              <a:rPr sz="2300" i="1" spc="-10" dirty="0">
                <a:latin typeface="National Trust Display TT"/>
                <a:cs typeface="National Trust Display TT"/>
              </a:rPr>
              <a:t> </a:t>
            </a:r>
            <a:r>
              <a:rPr sz="2300" i="1" spc="-50" dirty="0">
                <a:latin typeface="National Trust Display TT"/>
                <a:cs typeface="National Trust Display TT"/>
              </a:rPr>
              <a:t>refug</a:t>
            </a:r>
            <a:r>
              <a:rPr sz="2300" i="1" spc="-70" dirty="0">
                <a:latin typeface="National Trust Display TT"/>
                <a:cs typeface="National Trust Display TT"/>
              </a:rPr>
              <a:t>e</a:t>
            </a:r>
            <a:r>
              <a:rPr sz="2300" i="1" spc="-25" dirty="0">
                <a:latin typeface="National Trust Display TT"/>
                <a:cs typeface="National Trust Display TT"/>
              </a:rPr>
              <a:t>.</a:t>
            </a:r>
            <a:endParaRPr sz="2300">
              <a:latin typeface="National Trust Display TT"/>
              <a:cs typeface="National Trust Display T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83558" y="5976010"/>
            <a:ext cx="388937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BEBEBE"/>
                </a:solidFill>
                <a:latin typeface="TMPTT"/>
                <a:cs typeface="TMPTT"/>
              </a:rPr>
              <a:t>Does</a:t>
            </a:r>
            <a:r>
              <a:rPr sz="2400" spc="-10" dirty="0">
                <a:solidFill>
                  <a:srgbClr val="BEBEBE"/>
                </a:solidFill>
                <a:latin typeface="TMPTT"/>
                <a:cs typeface="TMPTT"/>
              </a:rPr>
              <a:t> </a:t>
            </a:r>
            <a:r>
              <a:rPr sz="2400" dirty="0">
                <a:solidFill>
                  <a:srgbClr val="BEBEBE"/>
                </a:solidFill>
                <a:latin typeface="TMPTT"/>
                <a:cs typeface="TMPTT"/>
              </a:rPr>
              <a:t>the</a:t>
            </a:r>
            <a:r>
              <a:rPr sz="2400" spc="-10" dirty="0">
                <a:solidFill>
                  <a:srgbClr val="BEBEBE"/>
                </a:solidFill>
                <a:latin typeface="TMPTT"/>
                <a:cs typeface="TMPTT"/>
              </a:rPr>
              <a:t> </a:t>
            </a:r>
            <a:r>
              <a:rPr sz="2400" dirty="0">
                <a:solidFill>
                  <a:srgbClr val="BEBEBE"/>
                </a:solidFill>
                <a:latin typeface="TMPTT"/>
                <a:cs typeface="TMPTT"/>
              </a:rPr>
              <a:t>spirit shi</a:t>
            </a:r>
            <a:r>
              <a:rPr sz="2400" spc="-10" dirty="0">
                <a:solidFill>
                  <a:srgbClr val="BEBEBE"/>
                </a:solidFill>
                <a:latin typeface="TMPTT"/>
                <a:cs typeface="TMPTT"/>
              </a:rPr>
              <a:t>n</a:t>
            </a:r>
            <a:r>
              <a:rPr sz="2400" dirty="0">
                <a:solidFill>
                  <a:srgbClr val="BEBEBE"/>
                </a:solidFill>
                <a:latin typeface="TMPTT"/>
                <a:cs typeface="TMPTT"/>
              </a:rPr>
              <a:t>e th</a:t>
            </a:r>
            <a:r>
              <a:rPr sz="2400" spc="-15" dirty="0">
                <a:solidFill>
                  <a:srgbClr val="BEBEBE"/>
                </a:solidFill>
                <a:latin typeface="TMPTT"/>
                <a:cs typeface="TMPTT"/>
              </a:rPr>
              <a:t>r</a:t>
            </a:r>
            <a:r>
              <a:rPr sz="2400" dirty="0">
                <a:solidFill>
                  <a:srgbClr val="BEBEBE"/>
                </a:solidFill>
                <a:latin typeface="TMPTT"/>
                <a:cs typeface="TMPTT"/>
              </a:rPr>
              <a:t>oug</a:t>
            </a:r>
            <a:r>
              <a:rPr sz="2400" spc="-10" dirty="0">
                <a:solidFill>
                  <a:srgbClr val="BEBEBE"/>
                </a:solidFill>
                <a:latin typeface="TMPTT"/>
                <a:cs typeface="TMPTT"/>
              </a:rPr>
              <a:t>h</a:t>
            </a:r>
            <a:r>
              <a:rPr sz="2400" dirty="0">
                <a:solidFill>
                  <a:srgbClr val="BEBEBE"/>
                </a:solidFill>
                <a:latin typeface="TMPTT"/>
                <a:cs typeface="TMPTT"/>
              </a:rPr>
              <a:t>?</a:t>
            </a:r>
            <a:endParaRPr sz="2400">
              <a:latin typeface="TMPTT"/>
              <a:cs typeface="TMPTT"/>
            </a:endParaRPr>
          </a:p>
        </p:txBody>
      </p:sp>
    </p:spTree>
    <p:extLst>
      <p:ext uri="{BB962C8B-B14F-4D97-AF65-F5344CB8AC3E}">
        <p14:creationId xmlns:p14="http://schemas.microsoft.com/office/powerpoint/2010/main" val="99106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32" y="260648"/>
            <a:ext cx="7427291" cy="1143000"/>
          </a:xfrm>
        </p:spPr>
        <p:txBody>
          <a:bodyPr/>
          <a:lstStyle/>
          <a:p>
            <a:r>
              <a:rPr lang="en-GB" dirty="0" smtClean="0"/>
              <a:t>Finding the stories that have to be told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1052744"/>
            <a:ext cx="6195040" cy="464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8" y="2276872"/>
            <a:ext cx="2775756" cy="185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59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83126" y="358246"/>
            <a:ext cx="329120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Speke</a:t>
            </a:r>
            <a:r>
              <a:rPr sz="2800" spc="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2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Ha</a:t>
            </a:r>
            <a:r>
              <a:rPr sz="280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l</a:t>
            </a:r>
            <a:r>
              <a:rPr sz="2800" spc="-1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l</a:t>
            </a:r>
            <a:r>
              <a:rPr sz="2800" spc="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 </a:t>
            </a:r>
            <a:r>
              <a:rPr sz="2800" spc="-2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Ma</a:t>
            </a:r>
            <a:r>
              <a:rPr sz="2800" spc="-10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s</a:t>
            </a:r>
            <a:r>
              <a:rPr sz="2800" spc="-15" dirty="0">
                <a:solidFill>
                  <a:srgbClr val="44463D"/>
                </a:solidFill>
                <a:latin typeface="National Trust Display TT"/>
                <a:cs typeface="National Trust Display TT"/>
              </a:rPr>
              <a:t>terplan</a:t>
            </a:r>
            <a:endParaRPr sz="2800">
              <a:latin typeface="National Trust Display TT"/>
              <a:cs typeface="National Trust Display T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0950" y="1026208"/>
            <a:ext cx="553656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The</a:t>
            </a:r>
            <a:r>
              <a:rPr sz="3200" spc="-5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32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Hall: Potential</a:t>
            </a:r>
            <a:r>
              <a:rPr sz="3200" spc="1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32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Visitor</a:t>
            </a:r>
            <a:r>
              <a:rPr sz="3200" spc="1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32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Rou</a:t>
            </a:r>
            <a:r>
              <a:rPr sz="3200" spc="5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</a:t>
            </a:r>
            <a:r>
              <a:rPr sz="32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es</a:t>
            </a:r>
            <a:endParaRPr sz="3200">
              <a:latin typeface="National Trust Display TT"/>
              <a:cs typeface="National Trust Display T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75615" y="1530775"/>
            <a:ext cx="6216015" cy="48070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4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188640"/>
            <a:ext cx="7427291" cy="1143000"/>
          </a:xfrm>
        </p:spPr>
        <p:txBody>
          <a:bodyPr/>
          <a:lstStyle/>
          <a:p>
            <a:r>
              <a:rPr lang="en-GB" dirty="0" smtClean="0"/>
              <a:t>2. </a:t>
            </a:r>
            <a:r>
              <a:rPr lang="en-GB" b="1" dirty="0" smtClean="0"/>
              <a:t>Participation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dirty="0" smtClean="0"/>
              <a:t>Build an effective support network</a:t>
            </a:r>
            <a:endParaRPr lang="en-GB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6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188640"/>
            <a:ext cx="7427291" cy="1143000"/>
          </a:xfrm>
        </p:spPr>
        <p:txBody>
          <a:bodyPr/>
          <a:lstStyle/>
          <a:p>
            <a:r>
              <a:rPr lang="en-GB" dirty="0" smtClean="0"/>
              <a:t>Exceptional service – the team approach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6" y="1538798"/>
            <a:ext cx="6048672" cy="453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63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Setting a </a:t>
            </a:r>
            <a:r>
              <a:rPr lang="en-GB" smtClean="0"/>
              <a:t>clear standard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0" y="1772824"/>
            <a:ext cx="4140591" cy="3105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3960440" cy="297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3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9140" y="480176"/>
            <a:ext cx="7201203" cy="54006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11078" y="6013619"/>
            <a:ext cx="5601335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dirty="0">
                <a:latin typeface="TMPDisplayTT"/>
                <a:cs typeface="TMPDisplayTT"/>
              </a:rPr>
              <a:t>S</a:t>
            </a:r>
            <a:r>
              <a:rPr sz="4800" spc="-5" dirty="0">
                <a:latin typeface="TMPDisplayTT"/>
                <a:cs typeface="TMPDisplayTT"/>
              </a:rPr>
              <a:t>h</a:t>
            </a:r>
            <a:r>
              <a:rPr sz="4800" dirty="0">
                <a:latin typeface="TMPDisplayTT"/>
                <a:cs typeface="TMPDisplayTT"/>
              </a:rPr>
              <a:t>ari</a:t>
            </a:r>
            <a:r>
              <a:rPr sz="4800" spc="-5" dirty="0">
                <a:latin typeface="TMPDisplayTT"/>
                <a:cs typeface="TMPDisplayTT"/>
              </a:rPr>
              <a:t>n</a:t>
            </a:r>
            <a:r>
              <a:rPr sz="4800" dirty="0">
                <a:latin typeface="TMPDisplayTT"/>
                <a:cs typeface="TMPDisplayTT"/>
              </a:rPr>
              <a:t>g</a:t>
            </a:r>
            <a:r>
              <a:rPr sz="4800" spc="-10" dirty="0">
                <a:latin typeface="TMPDisplayTT"/>
                <a:cs typeface="TMPDisplayTT"/>
              </a:rPr>
              <a:t> </a:t>
            </a:r>
            <a:r>
              <a:rPr sz="4800" dirty="0">
                <a:latin typeface="TMPDisplayTT"/>
                <a:cs typeface="TMPDisplayTT"/>
              </a:rPr>
              <a:t>wi</a:t>
            </a:r>
            <a:r>
              <a:rPr sz="4800" spc="-5" dirty="0">
                <a:latin typeface="TMPDisplayTT"/>
                <a:cs typeface="TMPDisplayTT"/>
              </a:rPr>
              <a:t>t</a:t>
            </a:r>
            <a:r>
              <a:rPr sz="4800" dirty="0">
                <a:latin typeface="TMPDisplayTT"/>
                <a:cs typeface="TMPDisplayTT"/>
              </a:rPr>
              <a:t>h</a:t>
            </a:r>
            <a:r>
              <a:rPr sz="4800" spc="10" dirty="0">
                <a:latin typeface="TMPDisplayTT"/>
                <a:cs typeface="TMPDisplayTT"/>
              </a:rPr>
              <a:t> </a:t>
            </a:r>
            <a:r>
              <a:rPr sz="4800" dirty="0">
                <a:latin typeface="TMPDisplayTT"/>
                <a:cs typeface="TMPDisplayTT"/>
              </a:rPr>
              <a:t>s</a:t>
            </a:r>
            <a:r>
              <a:rPr sz="4800" spc="-5" dirty="0">
                <a:latin typeface="TMPDisplayTT"/>
                <a:cs typeface="TMPDisplayTT"/>
              </a:rPr>
              <a:t>o</a:t>
            </a:r>
            <a:r>
              <a:rPr sz="4800" dirty="0">
                <a:latin typeface="TMPDisplayTT"/>
                <a:cs typeface="TMPDisplayTT"/>
              </a:rPr>
              <a:t>me</a:t>
            </a:r>
            <a:r>
              <a:rPr sz="4800" spc="-5" dirty="0">
                <a:latin typeface="TMPDisplayTT"/>
                <a:cs typeface="TMPDisplayTT"/>
              </a:rPr>
              <a:t>on</a:t>
            </a:r>
            <a:r>
              <a:rPr sz="4800" dirty="0">
                <a:latin typeface="TMPDisplayTT"/>
                <a:cs typeface="TMPDisplayTT"/>
              </a:rPr>
              <a:t>e</a:t>
            </a:r>
            <a:endParaRPr sz="4800">
              <a:latin typeface="TMPDisplayTT"/>
              <a:cs typeface="TMPDisplayT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5618" y="1916831"/>
            <a:ext cx="2306320" cy="908685"/>
          </a:xfrm>
          <a:custGeom>
            <a:avLst/>
            <a:gdLst/>
            <a:ahLst/>
            <a:cxnLst/>
            <a:rect l="l" t="t" r="r" b="b"/>
            <a:pathLst>
              <a:path w="2306320" h="908685">
                <a:moveTo>
                  <a:pt x="0" y="0"/>
                </a:moveTo>
                <a:lnTo>
                  <a:pt x="2306078" y="908456"/>
                </a:lnTo>
              </a:path>
            </a:pathLst>
          </a:custGeom>
          <a:ln w="7620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60122" y="2617425"/>
            <a:ext cx="261620" cy="248285"/>
          </a:xfrm>
          <a:custGeom>
            <a:avLst/>
            <a:gdLst/>
            <a:ahLst/>
            <a:cxnLst/>
            <a:rect l="l" t="t" r="r" b="b"/>
            <a:pathLst>
              <a:path w="261620" h="248285">
                <a:moveTo>
                  <a:pt x="97764" y="0"/>
                </a:moveTo>
                <a:lnTo>
                  <a:pt x="261569" y="207860"/>
                </a:lnTo>
                <a:lnTo>
                  <a:pt x="0" y="248132"/>
                </a:lnTo>
              </a:path>
            </a:pathLst>
          </a:custGeom>
          <a:ln w="7620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155" y="230584"/>
            <a:ext cx="2969259" cy="1587500"/>
          </a:xfrm>
          <a:custGeom>
            <a:avLst/>
            <a:gdLst/>
            <a:ahLst/>
            <a:cxnLst/>
            <a:rect l="l" t="t" r="r" b="b"/>
            <a:pathLst>
              <a:path w="2969260" h="1587500">
                <a:moveTo>
                  <a:pt x="1888562" y="1409700"/>
                </a:moveTo>
                <a:lnTo>
                  <a:pt x="1063677" y="1409700"/>
                </a:lnTo>
                <a:lnTo>
                  <a:pt x="1072844" y="1422400"/>
                </a:lnTo>
                <a:lnTo>
                  <a:pt x="1082441" y="1435100"/>
                </a:lnTo>
                <a:lnTo>
                  <a:pt x="1092457" y="1447800"/>
                </a:lnTo>
                <a:lnTo>
                  <a:pt x="1102882" y="1460500"/>
                </a:lnTo>
                <a:lnTo>
                  <a:pt x="1113706" y="1460500"/>
                </a:lnTo>
                <a:lnTo>
                  <a:pt x="1124917" y="1473200"/>
                </a:lnTo>
                <a:lnTo>
                  <a:pt x="1136506" y="1485900"/>
                </a:lnTo>
                <a:lnTo>
                  <a:pt x="1148463" y="1485900"/>
                </a:lnTo>
                <a:lnTo>
                  <a:pt x="1160775" y="1498600"/>
                </a:lnTo>
                <a:lnTo>
                  <a:pt x="1173434" y="1511300"/>
                </a:lnTo>
                <a:lnTo>
                  <a:pt x="1186428" y="1511300"/>
                </a:lnTo>
                <a:lnTo>
                  <a:pt x="1199747" y="1524000"/>
                </a:lnTo>
                <a:lnTo>
                  <a:pt x="1213381" y="1524000"/>
                </a:lnTo>
                <a:lnTo>
                  <a:pt x="1227319" y="1536700"/>
                </a:lnTo>
                <a:lnTo>
                  <a:pt x="1241550" y="1536700"/>
                </a:lnTo>
                <a:lnTo>
                  <a:pt x="1256065" y="1549400"/>
                </a:lnTo>
                <a:lnTo>
                  <a:pt x="1270852" y="1549400"/>
                </a:lnTo>
                <a:lnTo>
                  <a:pt x="1379368" y="1587500"/>
                </a:lnTo>
                <a:lnTo>
                  <a:pt x="1594483" y="1587500"/>
                </a:lnTo>
                <a:lnTo>
                  <a:pt x="1628334" y="1574800"/>
                </a:lnTo>
                <a:lnTo>
                  <a:pt x="1661212" y="1574800"/>
                </a:lnTo>
                <a:lnTo>
                  <a:pt x="1692968" y="1562100"/>
                </a:lnTo>
                <a:lnTo>
                  <a:pt x="1723450" y="1549400"/>
                </a:lnTo>
                <a:lnTo>
                  <a:pt x="1752510" y="1536700"/>
                </a:lnTo>
                <a:lnTo>
                  <a:pt x="1779995" y="1511300"/>
                </a:lnTo>
                <a:lnTo>
                  <a:pt x="1805757" y="1498600"/>
                </a:lnTo>
                <a:lnTo>
                  <a:pt x="1829645" y="1473200"/>
                </a:lnTo>
                <a:lnTo>
                  <a:pt x="1851509" y="1460500"/>
                </a:lnTo>
                <a:lnTo>
                  <a:pt x="1871198" y="1435100"/>
                </a:lnTo>
                <a:lnTo>
                  <a:pt x="1888562" y="1409700"/>
                </a:lnTo>
                <a:close/>
              </a:path>
              <a:path w="2969260" h="1587500">
                <a:moveTo>
                  <a:pt x="2238640" y="1473200"/>
                </a:moveTo>
                <a:lnTo>
                  <a:pt x="2080832" y="1473200"/>
                </a:lnTo>
                <a:lnTo>
                  <a:pt x="2113502" y="1485900"/>
                </a:lnTo>
                <a:lnTo>
                  <a:pt x="2208410" y="1485900"/>
                </a:lnTo>
                <a:lnTo>
                  <a:pt x="2238640" y="1473200"/>
                </a:lnTo>
                <a:close/>
              </a:path>
              <a:path w="2969260" h="1587500">
                <a:moveTo>
                  <a:pt x="2296320" y="1460500"/>
                </a:moveTo>
                <a:lnTo>
                  <a:pt x="2016762" y="1460500"/>
                </a:lnTo>
                <a:lnTo>
                  <a:pt x="2029364" y="1473200"/>
                </a:lnTo>
                <a:lnTo>
                  <a:pt x="2267980" y="1473200"/>
                </a:lnTo>
                <a:lnTo>
                  <a:pt x="2296320" y="1460500"/>
                </a:lnTo>
                <a:close/>
              </a:path>
              <a:path w="2969260" h="1587500">
                <a:moveTo>
                  <a:pt x="2439086" y="1384300"/>
                </a:moveTo>
                <a:lnTo>
                  <a:pt x="1038861" y="1384300"/>
                </a:lnTo>
                <a:lnTo>
                  <a:pt x="1046675" y="1397000"/>
                </a:lnTo>
                <a:lnTo>
                  <a:pt x="1054951" y="1409700"/>
                </a:lnTo>
                <a:lnTo>
                  <a:pt x="1888562" y="1409700"/>
                </a:lnTo>
                <a:lnTo>
                  <a:pt x="1899249" y="1422400"/>
                </a:lnTo>
                <a:lnTo>
                  <a:pt x="1910159" y="1422400"/>
                </a:lnTo>
                <a:lnTo>
                  <a:pt x="1921282" y="1435100"/>
                </a:lnTo>
                <a:lnTo>
                  <a:pt x="1944127" y="1435100"/>
                </a:lnTo>
                <a:lnTo>
                  <a:pt x="1955830" y="1447800"/>
                </a:lnTo>
                <a:lnTo>
                  <a:pt x="1967707" y="1447800"/>
                </a:lnTo>
                <a:lnTo>
                  <a:pt x="1979749" y="1460500"/>
                </a:lnTo>
                <a:lnTo>
                  <a:pt x="2323548" y="1460500"/>
                </a:lnTo>
                <a:lnTo>
                  <a:pt x="2349551" y="1447800"/>
                </a:lnTo>
                <a:lnTo>
                  <a:pt x="2374218" y="1435100"/>
                </a:lnTo>
                <a:lnTo>
                  <a:pt x="2397437" y="1422400"/>
                </a:lnTo>
                <a:lnTo>
                  <a:pt x="2419097" y="1409700"/>
                </a:lnTo>
                <a:lnTo>
                  <a:pt x="2439086" y="1384300"/>
                </a:lnTo>
                <a:close/>
              </a:path>
              <a:path w="2969260" h="1587500">
                <a:moveTo>
                  <a:pt x="957754" y="1397000"/>
                </a:moveTo>
                <a:lnTo>
                  <a:pt x="751135" y="1397000"/>
                </a:lnTo>
                <a:lnTo>
                  <a:pt x="792169" y="1409700"/>
                </a:lnTo>
                <a:lnTo>
                  <a:pt x="916506" y="1409700"/>
                </a:lnTo>
                <a:lnTo>
                  <a:pt x="957754" y="1397000"/>
                </a:lnTo>
                <a:close/>
              </a:path>
              <a:path w="2969260" h="1587500">
                <a:moveTo>
                  <a:pt x="919835" y="38100"/>
                </a:moveTo>
                <a:lnTo>
                  <a:pt x="540216" y="38100"/>
                </a:lnTo>
                <a:lnTo>
                  <a:pt x="509548" y="50800"/>
                </a:lnTo>
                <a:lnTo>
                  <a:pt x="480526" y="63500"/>
                </a:lnTo>
                <a:lnTo>
                  <a:pt x="453267" y="88900"/>
                </a:lnTo>
                <a:lnTo>
                  <a:pt x="427886" y="101600"/>
                </a:lnTo>
                <a:lnTo>
                  <a:pt x="404499" y="114300"/>
                </a:lnTo>
                <a:lnTo>
                  <a:pt x="383222" y="139700"/>
                </a:lnTo>
                <a:lnTo>
                  <a:pt x="364170" y="165100"/>
                </a:lnTo>
                <a:lnTo>
                  <a:pt x="347459" y="190500"/>
                </a:lnTo>
                <a:lnTo>
                  <a:pt x="333205" y="203200"/>
                </a:lnTo>
                <a:lnTo>
                  <a:pt x="312529" y="254000"/>
                </a:lnTo>
                <a:lnTo>
                  <a:pt x="303068" y="317500"/>
                </a:lnTo>
                <a:lnTo>
                  <a:pt x="302832" y="342900"/>
                </a:lnTo>
                <a:lnTo>
                  <a:pt x="229550" y="342900"/>
                </a:lnTo>
                <a:lnTo>
                  <a:pt x="216018" y="355600"/>
                </a:lnTo>
                <a:lnTo>
                  <a:pt x="164206" y="355600"/>
                </a:lnTo>
                <a:lnTo>
                  <a:pt x="151934" y="368300"/>
                </a:lnTo>
                <a:lnTo>
                  <a:pt x="139977" y="368300"/>
                </a:lnTo>
                <a:lnTo>
                  <a:pt x="128354" y="381000"/>
                </a:lnTo>
                <a:lnTo>
                  <a:pt x="106196" y="381000"/>
                </a:lnTo>
                <a:lnTo>
                  <a:pt x="95701" y="393700"/>
                </a:lnTo>
                <a:lnTo>
                  <a:pt x="85624" y="393700"/>
                </a:lnTo>
                <a:lnTo>
                  <a:pt x="75985" y="406400"/>
                </a:lnTo>
                <a:lnTo>
                  <a:pt x="66804" y="419100"/>
                </a:lnTo>
                <a:lnTo>
                  <a:pt x="58103" y="419100"/>
                </a:lnTo>
                <a:lnTo>
                  <a:pt x="44400" y="431800"/>
                </a:lnTo>
                <a:lnTo>
                  <a:pt x="32577" y="457200"/>
                </a:lnTo>
                <a:lnTo>
                  <a:pt x="22616" y="469900"/>
                </a:lnTo>
                <a:lnTo>
                  <a:pt x="14495" y="482600"/>
                </a:lnTo>
                <a:lnTo>
                  <a:pt x="8193" y="495300"/>
                </a:lnTo>
                <a:lnTo>
                  <a:pt x="3691" y="520700"/>
                </a:lnTo>
                <a:lnTo>
                  <a:pt x="966" y="533400"/>
                </a:lnTo>
                <a:lnTo>
                  <a:pt x="0" y="546100"/>
                </a:lnTo>
                <a:lnTo>
                  <a:pt x="770" y="571500"/>
                </a:lnTo>
                <a:lnTo>
                  <a:pt x="3256" y="584200"/>
                </a:lnTo>
                <a:lnTo>
                  <a:pt x="7439" y="596900"/>
                </a:lnTo>
                <a:lnTo>
                  <a:pt x="13296" y="622300"/>
                </a:lnTo>
                <a:lnTo>
                  <a:pt x="20808" y="635000"/>
                </a:lnTo>
                <a:lnTo>
                  <a:pt x="29953" y="647700"/>
                </a:lnTo>
                <a:lnTo>
                  <a:pt x="40712" y="673100"/>
                </a:lnTo>
                <a:lnTo>
                  <a:pt x="82460" y="711200"/>
                </a:lnTo>
                <a:lnTo>
                  <a:pt x="117979" y="736600"/>
                </a:lnTo>
                <a:lnTo>
                  <a:pt x="105665" y="749300"/>
                </a:lnTo>
                <a:lnTo>
                  <a:pt x="94108" y="762000"/>
                </a:lnTo>
                <a:lnTo>
                  <a:pt x="83325" y="762000"/>
                </a:lnTo>
                <a:lnTo>
                  <a:pt x="73332" y="774700"/>
                </a:lnTo>
                <a:lnTo>
                  <a:pt x="64145" y="787400"/>
                </a:lnTo>
                <a:lnTo>
                  <a:pt x="55782" y="800100"/>
                </a:lnTo>
                <a:lnTo>
                  <a:pt x="48258" y="812800"/>
                </a:lnTo>
                <a:lnTo>
                  <a:pt x="41591" y="812800"/>
                </a:lnTo>
                <a:lnTo>
                  <a:pt x="26889" y="850900"/>
                </a:lnTo>
                <a:lnTo>
                  <a:pt x="20484" y="889000"/>
                </a:lnTo>
                <a:lnTo>
                  <a:pt x="20270" y="901700"/>
                </a:lnTo>
                <a:lnTo>
                  <a:pt x="21665" y="927100"/>
                </a:lnTo>
                <a:lnTo>
                  <a:pt x="24992" y="939800"/>
                </a:lnTo>
                <a:lnTo>
                  <a:pt x="30173" y="952500"/>
                </a:lnTo>
                <a:lnTo>
                  <a:pt x="37130" y="977900"/>
                </a:lnTo>
                <a:lnTo>
                  <a:pt x="45783" y="990600"/>
                </a:lnTo>
                <a:lnTo>
                  <a:pt x="56055" y="1003300"/>
                </a:lnTo>
                <a:lnTo>
                  <a:pt x="67867" y="1028700"/>
                </a:lnTo>
                <a:lnTo>
                  <a:pt x="111753" y="1066800"/>
                </a:lnTo>
                <a:lnTo>
                  <a:pt x="147267" y="1092200"/>
                </a:lnTo>
                <a:lnTo>
                  <a:pt x="166666" y="1104900"/>
                </a:lnTo>
                <a:lnTo>
                  <a:pt x="187054" y="1104900"/>
                </a:lnTo>
                <a:lnTo>
                  <a:pt x="208353" y="1117600"/>
                </a:lnTo>
                <a:lnTo>
                  <a:pt x="230483" y="1130300"/>
                </a:lnTo>
                <a:lnTo>
                  <a:pt x="276927" y="1130300"/>
                </a:lnTo>
                <a:lnTo>
                  <a:pt x="301083" y="1143000"/>
                </a:lnTo>
                <a:lnTo>
                  <a:pt x="330391" y="1143000"/>
                </a:lnTo>
                <a:lnTo>
                  <a:pt x="350584" y="1181100"/>
                </a:lnTo>
                <a:lnTo>
                  <a:pt x="373474" y="1206500"/>
                </a:lnTo>
                <a:lnTo>
                  <a:pt x="426616" y="1257300"/>
                </a:lnTo>
                <a:lnTo>
                  <a:pt x="456504" y="1282700"/>
                </a:lnTo>
                <a:lnTo>
                  <a:pt x="488360" y="1308100"/>
                </a:lnTo>
                <a:lnTo>
                  <a:pt x="522001" y="1320800"/>
                </a:lnTo>
                <a:lnTo>
                  <a:pt x="557246" y="1346200"/>
                </a:lnTo>
                <a:lnTo>
                  <a:pt x="593911" y="1358900"/>
                </a:lnTo>
                <a:lnTo>
                  <a:pt x="631815" y="1371600"/>
                </a:lnTo>
                <a:lnTo>
                  <a:pt x="710609" y="1397000"/>
                </a:lnTo>
                <a:lnTo>
                  <a:pt x="998600" y="1397000"/>
                </a:lnTo>
                <a:lnTo>
                  <a:pt x="1038861" y="1384300"/>
                </a:lnTo>
                <a:lnTo>
                  <a:pt x="2439086" y="1384300"/>
                </a:lnTo>
                <a:lnTo>
                  <a:pt x="2457293" y="1371600"/>
                </a:lnTo>
                <a:lnTo>
                  <a:pt x="2473604" y="1358900"/>
                </a:lnTo>
                <a:lnTo>
                  <a:pt x="2487910" y="1333500"/>
                </a:lnTo>
                <a:lnTo>
                  <a:pt x="2500098" y="1308100"/>
                </a:lnTo>
                <a:lnTo>
                  <a:pt x="2510057" y="1295400"/>
                </a:lnTo>
                <a:lnTo>
                  <a:pt x="2517674" y="1270000"/>
                </a:lnTo>
                <a:lnTo>
                  <a:pt x="2522838" y="1244600"/>
                </a:lnTo>
                <a:lnTo>
                  <a:pt x="2626915" y="1244600"/>
                </a:lnTo>
                <a:lnTo>
                  <a:pt x="2639546" y="1231900"/>
                </a:lnTo>
                <a:lnTo>
                  <a:pt x="2688903" y="1231900"/>
                </a:lnTo>
                <a:lnTo>
                  <a:pt x="2700913" y="1219200"/>
                </a:lnTo>
                <a:lnTo>
                  <a:pt x="2724483" y="1219200"/>
                </a:lnTo>
                <a:lnTo>
                  <a:pt x="2736029" y="1206500"/>
                </a:lnTo>
                <a:lnTo>
                  <a:pt x="2747405" y="1206500"/>
                </a:lnTo>
                <a:lnTo>
                  <a:pt x="2779180" y="1193800"/>
                </a:lnTo>
                <a:lnTo>
                  <a:pt x="2808642" y="1181100"/>
                </a:lnTo>
                <a:lnTo>
                  <a:pt x="2835754" y="1155700"/>
                </a:lnTo>
                <a:lnTo>
                  <a:pt x="2860476" y="1143000"/>
                </a:lnTo>
                <a:lnTo>
                  <a:pt x="2882771" y="1117600"/>
                </a:lnTo>
                <a:lnTo>
                  <a:pt x="2902601" y="1104900"/>
                </a:lnTo>
                <a:lnTo>
                  <a:pt x="2919926" y="1079500"/>
                </a:lnTo>
                <a:lnTo>
                  <a:pt x="2946912" y="1028700"/>
                </a:lnTo>
                <a:lnTo>
                  <a:pt x="2963421" y="977900"/>
                </a:lnTo>
                <a:lnTo>
                  <a:pt x="2969149" y="927100"/>
                </a:lnTo>
                <a:lnTo>
                  <a:pt x="2967874" y="901700"/>
                </a:lnTo>
                <a:lnTo>
                  <a:pt x="2963788" y="876300"/>
                </a:lnTo>
                <a:lnTo>
                  <a:pt x="2956854" y="850900"/>
                </a:lnTo>
                <a:lnTo>
                  <a:pt x="2947032" y="812800"/>
                </a:lnTo>
                <a:lnTo>
                  <a:pt x="2934286" y="787400"/>
                </a:lnTo>
                <a:lnTo>
                  <a:pt x="2918575" y="762000"/>
                </a:lnTo>
                <a:lnTo>
                  <a:pt x="2899863" y="736600"/>
                </a:lnTo>
                <a:lnTo>
                  <a:pt x="2907436" y="723900"/>
                </a:lnTo>
                <a:lnTo>
                  <a:pt x="2914349" y="723900"/>
                </a:lnTo>
                <a:lnTo>
                  <a:pt x="2920595" y="711200"/>
                </a:lnTo>
                <a:lnTo>
                  <a:pt x="2930280" y="685800"/>
                </a:lnTo>
                <a:lnTo>
                  <a:pt x="2937507" y="660400"/>
                </a:lnTo>
                <a:lnTo>
                  <a:pt x="2942329" y="647700"/>
                </a:lnTo>
                <a:lnTo>
                  <a:pt x="2944800" y="622300"/>
                </a:lnTo>
                <a:lnTo>
                  <a:pt x="2944975" y="596900"/>
                </a:lnTo>
                <a:lnTo>
                  <a:pt x="2942906" y="584200"/>
                </a:lnTo>
                <a:lnTo>
                  <a:pt x="2938648" y="558800"/>
                </a:lnTo>
                <a:lnTo>
                  <a:pt x="2932255" y="533400"/>
                </a:lnTo>
                <a:lnTo>
                  <a:pt x="2923780" y="520700"/>
                </a:lnTo>
                <a:lnTo>
                  <a:pt x="2913278" y="495300"/>
                </a:lnTo>
                <a:lnTo>
                  <a:pt x="2900803" y="482600"/>
                </a:lnTo>
                <a:lnTo>
                  <a:pt x="2886407" y="457200"/>
                </a:lnTo>
                <a:lnTo>
                  <a:pt x="2870146" y="444500"/>
                </a:lnTo>
                <a:lnTo>
                  <a:pt x="2852072" y="419100"/>
                </a:lnTo>
                <a:lnTo>
                  <a:pt x="2832241" y="406400"/>
                </a:lnTo>
                <a:lnTo>
                  <a:pt x="2810705" y="393700"/>
                </a:lnTo>
                <a:lnTo>
                  <a:pt x="2787519" y="368300"/>
                </a:lnTo>
                <a:lnTo>
                  <a:pt x="2762737" y="355600"/>
                </a:lnTo>
                <a:lnTo>
                  <a:pt x="2736412" y="342900"/>
                </a:lnTo>
                <a:lnTo>
                  <a:pt x="2708598" y="330200"/>
                </a:lnTo>
                <a:lnTo>
                  <a:pt x="2706614" y="317500"/>
                </a:lnTo>
                <a:lnTo>
                  <a:pt x="2703879" y="317500"/>
                </a:lnTo>
                <a:lnTo>
                  <a:pt x="2700403" y="304800"/>
                </a:lnTo>
                <a:lnTo>
                  <a:pt x="2696198" y="292100"/>
                </a:lnTo>
                <a:lnTo>
                  <a:pt x="2679320" y="254000"/>
                </a:lnTo>
                <a:lnTo>
                  <a:pt x="2656282" y="215900"/>
                </a:lnTo>
                <a:lnTo>
                  <a:pt x="2647286" y="215900"/>
                </a:lnTo>
                <a:lnTo>
                  <a:pt x="2637651" y="203200"/>
                </a:lnTo>
                <a:lnTo>
                  <a:pt x="2596642" y="165100"/>
                </a:lnTo>
                <a:lnTo>
                  <a:pt x="2553621" y="139700"/>
                </a:lnTo>
                <a:lnTo>
                  <a:pt x="2137405" y="139700"/>
                </a:lnTo>
                <a:lnTo>
                  <a:pt x="2129315" y="127000"/>
                </a:lnTo>
                <a:lnTo>
                  <a:pt x="2120703" y="127000"/>
                </a:lnTo>
                <a:lnTo>
                  <a:pt x="2111586" y="114300"/>
                </a:lnTo>
                <a:lnTo>
                  <a:pt x="2101980" y="101600"/>
                </a:lnTo>
                <a:lnTo>
                  <a:pt x="1043001" y="101600"/>
                </a:lnTo>
                <a:lnTo>
                  <a:pt x="1030244" y="88900"/>
                </a:lnTo>
                <a:lnTo>
                  <a:pt x="1017226" y="76200"/>
                </a:lnTo>
                <a:lnTo>
                  <a:pt x="1003960" y="76200"/>
                </a:lnTo>
                <a:lnTo>
                  <a:pt x="990458" y="63500"/>
                </a:lnTo>
                <a:lnTo>
                  <a:pt x="962795" y="63500"/>
                </a:lnTo>
                <a:lnTo>
                  <a:pt x="948658" y="50800"/>
                </a:lnTo>
                <a:lnTo>
                  <a:pt x="934334" y="50800"/>
                </a:lnTo>
                <a:lnTo>
                  <a:pt x="919835" y="38100"/>
                </a:lnTo>
                <a:close/>
              </a:path>
              <a:path w="2969260" h="1587500">
                <a:moveTo>
                  <a:pt x="2506993" y="114300"/>
                </a:moveTo>
                <a:lnTo>
                  <a:pt x="2181055" y="114300"/>
                </a:lnTo>
                <a:lnTo>
                  <a:pt x="2158739" y="127000"/>
                </a:lnTo>
                <a:lnTo>
                  <a:pt x="2137405" y="139700"/>
                </a:lnTo>
                <a:lnTo>
                  <a:pt x="2553621" y="139700"/>
                </a:lnTo>
                <a:lnTo>
                  <a:pt x="2530699" y="127000"/>
                </a:lnTo>
                <a:lnTo>
                  <a:pt x="2506993" y="114300"/>
                </a:lnTo>
                <a:close/>
              </a:path>
              <a:path w="2969260" h="1587500">
                <a:moveTo>
                  <a:pt x="2457700" y="101600"/>
                </a:moveTo>
                <a:lnTo>
                  <a:pt x="2228165" y="101600"/>
                </a:lnTo>
                <a:lnTo>
                  <a:pt x="2204236" y="114300"/>
                </a:lnTo>
                <a:lnTo>
                  <a:pt x="2482620" y="114300"/>
                </a:lnTo>
                <a:lnTo>
                  <a:pt x="2457700" y="101600"/>
                </a:lnTo>
                <a:close/>
              </a:path>
              <a:path w="2969260" h="1587500">
                <a:moveTo>
                  <a:pt x="1473761" y="12700"/>
                </a:moveTo>
                <a:lnTo>
                  <a:pt x="1171076" y="12700"/>
                </a:lnTo>
                <a:lnTo>
                  <a:pt x="1146602" y="25400"/>
                </a:lnTo>
                <a:lnTo>
                  <a:pt x="1101014" y="50800"/>
                </a:lnTo>
                <a:lnTo>
                  <a:pt x="1060781" y="76200"/>
                </a:lnTo>
                <a:lnTo>
                  <a:pt x="1043001" y="101600"/>
                </a:lnTo>
                <a:lnTo>
                  <a:pt x="1616459" y="101600"/>
                </a:lnTo>
                <a:lnTo>
                  <a:pt x="1606778" y="88900"/>
                </a:lnTo>
                <a:lnTo>
                  <a:pt x="1596736" y="76200"/>
                </a:lnTo>
                <a:lnTo>
                  <a:pt x="1586343" y="76200"/>
                </a:lnTo>
                <a:lnTo>
                  <a:pt x="1575611" y="63500"/>
                </a:lnTo>
                <a:lnTo>
                  <a:pt x="1564550" y="63500"/>
                </a:lnTo>
                <a:lnTo>
                  <a:pt x="1553173" y="50800"/>
                </a:lnTo>
                <a:lnTo>
                  <a:pt x="1527421" y="38100"/>
                </a:lnTo>
                <a:lnTo>
                  <a:pt x="1500907" y="25400"/>
                </a:lnTo>
                <a:lnTo>
                  <a:pt x="1473761" y="12700"/>
                </a:lnTo>
                <a:close/>
              </a:path>
              <a:path w="2969260" h="1587500">
                <a:moveTo>
                  <a:pt x="2047190" y="63500"/>
                </a:moveTo>
                <a:lnTo>
                  <a:pt x="1674178" y="63500"/>
                </a:lnTo>
                <a:lnTo>
                  <a:pt x="1656847" y="76200"/>
                </a:lnTo>
                <a:lnTo>
                  <a:pt x="1640676" y="88900"/>
                </a:lnTo>
                <a:lnTo>
                  <a:pt x="1625767" y="101600"/>
                </a:lnTo>
                <a:lnTo>
                  <a:pt x="2091901" y="101600"/>
                </a:lnTo>
                <a:lnTo>
                  <a:pt x="2081366" y="88900"/>
                </a:lnTo>
                <a:lnTo>
                  <a:pt x="2070392" y="76200"/>
                </a:lnTo>
                <a:lnTo>
                  <a:pt x="2058994" y="76200"/>
                </a:lnTo>
                <a:lnTo>
                  <a:pt x="2047190" y="63500"/>
                </a:lnTo>
                <a:close/>
              </a:path>
              <a:path w="2969260" h="1587500">
                <a:moveTo>
                  <a:pt x="2406684" y="88900"/>
                </a:moveTo>
                <a:lnTo>
                  <a:pt x="2277791" y="88900"/>
                </a:lnTo>
                <a:lnTo>
                  <a:pt x="2252722" y="101600"/>
                </a:lnTo>
                <a:lnTo>
                  <a:pt x="2432348" y="101600"/>
                </a:lnTo>
                <a:lnTo>
                  <a:pt x="2406684" y="88900"/>
                </a:lnTo>
                <a:close/>
              </a:path>
              <a:path w="2969260" h="1587500">
                <a:moveTo>
                  <a:pt x="1981348" y="38100"/>
                </a:moveTo>
                <a:lnTo>
                  <a:pt x="1732111" y="38100"/>
                </a:lnTo>
                <a:lnTo>
                  <a:pt x="1711913" y="50800"/>
                </a:lnTo>
                <a:lnTo>
                  <a:pt x="1692568" y="63500"/>
                </a:lnTo>
                <a:lnTo>
                  <a:pt x="2025788" y="63500"/>
                </a:lnTo>
                <a:lnTo>
                  <a:pt x="2003806" y="50800"/>
                </a:lnTo>
                <a:lnTo>
                  <a:pt x="1981348" y="38100"/>
                </a:lnTo>
                <a:close/>
              </a:path>
              <a:path w="2969260" h="1587500">
                <a:moveTo>
                  <a:pt x="814486" y="12700"/>
                </a:moveTo>
                <a:lnTo>
                  <a:pt x="640947" y="12700"/>
                </a:lnTo>
                <a:lnTo>
                  <a:pt x="606032" y="25400"/>
                </a:lnTo>
                <a:lnTo>
                  <a:pt x="572416" y="38100"/>
                </a:lnTo>
                <a:lnTo>
                  <a:pt x="890363" y="38100"/>
                </a:lnTo>
                <a:lnTo>
                  <a:pt x="875414" y="25400"/>
                </a:lnTo>
                <a:lnTo>
                  <a:pt x="829864" y="25400"/>
                </a:lnTo>
                <a:lnTo>
                  <a:pt x="814486" y="12700"/>
                </a:lnTo>
                <a:close/>
              </a:path>
              <a:path w="2969260" h="1587500">
                <a:moveTo>
                  <a:pt x="1935412" y="25400"/>
                </a:moveTo>
                <a:lnTo>
                  <a:pt x="1774658" y="25400"/>
                </a:lnTo>
                <a:lnTo>
                  <a:pt x="1753060" y="38100"/>
                </a:lnTo>
                <a:lnTo>
                  <a:pt x="1958516" y="38100"/>
                </a:lnTo>
                <a:lnTo>
                  <a:pt x="1935412" y="25400"/>
                </a:lnTo>
                <a:close/>
              </a:path>
              <a:path w="2969260" h="1587500">
                <a:moveTo>
                  <a:pt x="1418103" y="0"/>
                </a:moveTo>
                <a:lnTo>
                  <a:pt x="1222728" y="0"/>
                </a:lnTo>
                <a:lnTo>
                  <a:pt x="1196495" y="12700"/>
                </a:lnTo>
                <a:lnTo>
                  <a:pt x="1446117" y="12700"/>
                </a:lnTo>
                <a:lnTo>
                  <a:pt x="1418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94358" y="2079739"/>
            <a:ext cx="89535" cy="90170"/>
          </a:xfrm>
          <a:custGeom>
            <a:avLst/>
            <a:gdLst/>
            <a:ahLst/>
            <a:cxnLst/>
            <a:rect l="l" t="t" r="r" b="b"/>
            <a:pathLst>
              <a:path w="89535" h="90169">
                <a:moveTo>
                  <a:pt x="41050" y="0"/>
                </a:moveTo>
                <a:lnTo>
                  <a:pt x="3554" y="31087"/>
                </a:lnTo>
                <a:lnTo>
                  <a:pt x="0" y="46511"/>
                </a:lnTo>
                <a:lnTo>
                  <a:pt x="2351" y="58864"/>
                </a:lnTo>
                <a:lnTo>
                  <a:pt x="8154" y="69925"/>
                </a:lnTo>
                <a:lnTo>
                  <a:pt x="17119" y="79117"/>
                </a:lnTo>
                <a:lnTo>
                  <a:pt x="28957" y="85863"/>
                </a:lnTo>
                <a:lnTo>
                  <a:pt x="43378" y="89587"/>
                </a:lnTo>
                <a:lnTo>
                  <a:pt x="56574" y="88068"/>
                </a:lnTo>
                <a:lnTo>
                  <a:pt x="89334" y="50846"/>
                </a:lnTo>
                <a:lnTo>
                  <a:pt x="89460" y="39782"/>
                </a:lnTo>
                <a:lnTo>
                  <a:pt x="86316" y="28269"/>
                </a:lnTo>
                <a:lnTo>
                  <a:pt x="79808" y="18034"/>
                </a:lnTo>
                <a:lnTo>
                  <a:pt x="70032" y="9577"/>
                </a:lnTo>
                <a:lnTo>
                  <a:pt x="57081" y="3399"/>
                </a:lnTo>
                <a:lnTo>
                  <a:pt x="410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5226" y="1899703"/>
            <a:ext cx="179705" cy="179705"/>
          </a:xfrm>
          <a:custGeom>
            <a:avLst/>
            <a:gdLst/>
            <a:ahLst/>
            <a:cxnLst/>
            <a:rect l="l" t="t" r="r" b="b"/>
            <a:pathLst>
              <a:path w="179704" h="179705">
                <a:moveTo>
                  <a:pt x="90538" y="0"/>
                </a:moveTo>
                <a:lnTo>
                  <a:pt x="52672" y="8111"/>
                </a:lnTo>
                <a:lnTo>
                  <a:pt x="22151" y="31268"/>
                </a:lnTo>
                <a:lnTo>
                  <a:pt x="3337" y="66498"/>
                </a:lnTo>
                <a:lnTo>
                  <a:pt x="0" y="93371"/>
                </a:lnTo>
                <a:lnTo>
                  <a:pt x="1448" y="105975"/>
                </a:lnTo>
                <a:lnTo>
                  <a:pt x="24503" y="149930"/>
                </a:lnTo>
                <a:lnTo>
                  <a:pt x="57890" y="172079"/>
                </a:lnTo>
                <a:lnTo>
                  <a:pt x="86728" y="179532"/>
                </a:lnTo>
                <a:lnTo>
                  <a:pt x="100171" y="178985"/>
                </a:lnTo>
                <a:lnTo>
                  <a:pt x="136889" y="166187"/>
                </a:lnTo>
                <a:lnTo>
                  <a:pt x="164594" y="139375"/>
                </a:lnTo>
                <a:lnTo>
                  <a:pt x="178661" y="102051"/>
                </a:lnTo>
                <a:lnTo>
                  <a:pt x="179362" y="84827"/>
                </a:lnTo>
                <a:lnTo>
                  <a:pt x="177727" y="72404"/>
                </a:lnTo>
                <a:lnTo>
                  <a:pt x="154065" y="29145"/>
                </a:lnTo>
                <a:lnTo>
                  <a:pt x="120047" y="7358"/>
                </a:lnTo>
                <a:lnTo>
                  <a:pt x="905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00077" y="1672046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39" h="269239">
                <a:moveTo>
                  <a:pt x="138828" y="0"/>
                </a:moveTo>
                <a:lnTo>
                  <a:pt x="99301" y="4628"/>
                </a:lnTo>
                <a:lnTo>
                  <a:pt x="63725" y="20136"/>
                </a:lnTo>
                <a:lnTo>
                  <a:pt x="34146" y="44989"/>
                </a:lnTo>
                <a:lnTo>
                  <a:pt x="12607" y="77647"/>
                </a:lnTo>
                <a:lnTo>
                  <a:pt x="1153" y="116574"/>
                </a:lnTo>
                <a:lnTo>
                  <a:pt x="0" y="130285"/>
                </a:lnTo>
                <a:lnTo>
                  <a:pt x="227" y="143784"/>
                </a:lnTo>
                <a:lnTo>
                  <a:pt x="8628" y="182255"/>
                </a:lnTo>
                <a:lnTo>
                  <a:pt x="27402" y="216090"/>
                </a:lnTo>
                <a:lnTo>
                  <a:pt x="55005" y="243239"/>
                </a:lnTo>
                <a:lnTo>
                  <a:pt x="89890" y="261652"/>
                </a:lnTo>
                <a:lnTo>
                  <a:pt x="130151" y="269232"/>
                </a:lnTo>
                <a:lnTo>
                  <a:pt x="143662" y="269020"/>
                </a:lnTo>
                <a:lnTo>
                  <a:pt x="182166" y="260655"/>
                </a:lnTo>
                <a:lnTo>
                  <a:pt x="216032" y="241910"/>
                </a:lnTo>
                <a:lnTo>
                  <a:pt x="243205" y="214340"/>
                </a:lnTo>
                <a:lnTo>
                  <a:pt x="261630" y="179503"/>
                </a:lnTo>
                <a:lnTo>
                  <a:pt x="269250" y="138720"/>
                </a:lnTo>
                <a:lnTo>
                  <a:pt x="269001" y="125240"/>
                </a:lnTo>
                <a:lnTo>
                  <a:pt x="260550" y="86830"/>
                </a:lnTo>
                <a:lnTo>
                  <a:pt x="241734" y="53050"/>
                </a:lnTo>
                <a:lnTo>
                  <a:pt x="214084" y="25944"/>
                </a:lnTo>
                <a:lnTo>
                  <a:pt x="179131" y="7552"/>
                </a:lnTo>
                <a:lnTo>
                  <a:pt x="1388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5155" y="218411"/>
            <a:ext cx="2969259" cy="1600200"/>
          </a:xfrm>
          <a:custGeom>
            <a:avLst/>
            <a:gdLst/>
            <a:ahLst/>
            <a:cxnLst/>
            <a:rect l="l" t="t" r="r" b="b"/>
            <a:pathLst>
              <a:path w="2969260" h="1600200">
                <a:moveTo>
                  <a:pt x="302832" y="347171"/>
                </a:moveTo>
                <a:lnTo>
                  <a:pt x="306339" y="291262"/>
                </a:lnTo>
                <a:lnTo>
                  <a:pt x="321523" y="238667"/>
                </a:lnTo>
                <a:lnTo>
                  <a:pt x="347459" y="190063"/>
                </a:lnTo>
                <a:lnTo>
                  <a:pt x="383222" y="146128"/>
                </a:lnTo>
                <a:lnTo>
                  <a:pt x="427886" y="107538"/>
                </a:lnTo>
                <a:lnTo>
                  <a:pt x="480526" y="74969"/>
                </a:lnTo>
                <a:lnTo>
                  <a:pt x="540216" y="49100"/>
                </a:lnTo>
                <a:lnTo>
                  <a:pt x="606032" y="30607"/>
                </a:lnTo>
                <a:lnTo>
                  <a:pt x="677047" y="20167"/>
                </a:lnTo>
                <a:lnTo>
                  <a:pt x="714215" y="18178"/>
                </a:lnTo>
                <a:lnTo>
                  <a:pt x="752336" y="18457"/>
                </a:lnTo>
                <a:lnTo>
                  <a:pt x="799033" y="21936"/>
                </a:lnTo>
                <a:lnTo>
                  <a:pt x="845152" y="28810"/>
                </a:lnTo>
                <a:lnTo>
                  <a:pt x="890363" y="38985"/>
                </a:lnTo>
                <a:lnTo>
                  <a:pt x="934334" y="52363"/>
                </a:lnTo>
                <a:lnTo>
                  <a:pt x="976732" y="68847"/>
                </a:lnTo>
                <a:lnTo>
                  <a:pt x="1017226" y="88341"/>
                </a:lnTo>
                <a:lnTo>
                  <a:pt x="1043001" y="102962"/>
                </a:lnTo>
                <a:lnTo>
                  <a:pt x="1060781" y="85961"/>
                </a:lnTo>
                <a:lnTo>
                  <a:pt x="1101014" y="56454"/>
                </a:lnTo>
                <a:lnTo>
                  <a:pt x="1146602" y="33015"/>
                </a:lnTo>
                <a:lnTo>
                  <a:pt x="1196495" y="15733"/>
                </a:lnTo>
                <a:lnTo>
                  <a:pt x="1249643" y="4698"/>
                </a:lnTo>
                <a:lnTo>
                  <a:pt x="1304993" y="0"/>
                </a:lnTo>
                <a:lnTo>
                  <a:pt x="1333167" y="54"/>
                </a:lnTo>
                <a:lnTo>
                  <a:pt x="1389853" y="5027"/>
                </a:lnTo>
                <a:lnTo>
                  <a:pt x="1446117" y="16558"/>
                </a:lnTo>
                <a:lnTo>
                  <a:pt x="1500907" y="34738"/>
                </a:lnTo>
                <a:lnTo>
                  <a:pt x="1553173" y="59655"/>
                </a:lnTo>
                <a:lnTo>
                  <a:pt x="1586343" y="80281"/>
                </a:lnTo>
                <a:lnTo>
                  <a:pt x="1625767" y="111553"/>
                </a:lnTo>
                <a:lnTo>
                  <a:pt x="1640676" y="98160"/>
                </a:lnTo>
                <a:lnTo>
                  <a:pt x="1674178" y="74744"/>
                </a:lnTo>
                <a:lnTo>
                  <a:pt x="1711913" y="55925"/>
                </a:lnTo>
                <a:lnTo>
                  <a:pt x="1753060" y="41828"/>
                </a:lnTo>
                <a:lnTo>
                  <a:pt x="1796802" y="32575"/>
                </a:lnTo>
                <a:lnTo>
                  <a:pt x="1842320" y="28292"/>
                </a:lnTo>
                <a:lnTo>
                  <a:pt x="1865490" y="28052"/>
                </a:lnTo>
                <a:lnTo>
                  <a:pt x="1888796" y="29101"/>
                </a:lnTo>
                <a:lnTo>
                  <a:pt x="1935412" y="35127"/>
                </a:lnTo>
                <a:lnTo>
                  <a:pt x="1981348" y="46494"/>
                </a:lnTo>
                <a:lnTo>
                  <a:pt x="2025788" y="63325"/>
                </a:lnTo>
                <a:lnTo>
                  <a:pt x="2070392" y="87341"/>
                </a:lnTo>
                <a:lnTo>
                  <a:pt x="2101980" y="110225"/>
                </a:lnTo>
                <a:lnTo>
                  <a:pt x="2137405" y="145058"/>
                </a:lnTo>
                <a:lnTo>
                  <a:pt x="2158739" y="133802"/>
                </a:lnTo>
                <a:lnTo>
                  <a:pt x="2204236" y="115598"/>
                </a:lnTo>
                <a:lnTo>
                  <a:pt x="2252722" y="103109"/>
                </a:lnTo>
                <a:lnTo>
                  <a:pt x="2303253" y="96299"/>
                </a:lnTo>
                <a:lnTo>
                  <a:pt x="2328991" y="95014"/>
                </a:lnTo>
                <a:lnTo>
                  <a:pt x="2354888" y="95136"/>
                </a:lnTo>
                <a:lnTo>
                  <a:pt x="2406684" y="99584"/>
                </a:lnTo>
                <a:lnTo>
                  <a:pt x="2457700" y="109609"/>
                </a:lnTo>
                <a:lnTo>
                  <a:pt x="2506993" y="125176"/>
                </a:lnTo>
                <a:lnTo>
                  <a:pt x="2553621" y="146251"/>
                </a:lnTo>
                <a:lnTo>
                  <a:pt x="2596642" y="172800"/>
                </a:lnTo>
                <a:lnTo>
                  <a:pt x="2627387" y="197567"/>
                </a:lnTo>
                <a:lnTo>
                  <a:pt x="2656282" y="227664"/>
                </a:lnTo>
                <a:lnTo>
                  <a:pt x="2679320" y="259980"/>
                </a:lnTo>
                <a:lnTo>
                  <a:pt x="2700403" y="305633"/>
                </a:lnTo>
                <a:lnTo>
                  <a:pt x="2708598" y="341132"/>
                </a:lnTo>
                <a:lnTo>
                  <a:pt x="2736412" y="352547"/>
                </a:lnTo>
                <a:lnTo>
                  <a:pt x="2787519" y="379178"/>
                </a:lnTo>
                <a:lnTo>
                  <a:pt x="2832241" y="410272"/>
                </a:lnTo>
                <a:lnTo>
                  <a:pt x="2870146" y="445110"/>
                </a:lnTo>
                <a:lnTo>
                  <a:pt x="2900803" y="482971"/>
                </a:lnTo>
                <a:lnTo>
                  <a:pt x="2923780" y="523134"/>
                </a:lnTo>
                <a:lnTo>
                  <a:pt x="2938648" y="564879"/>
                </a:lnTo>
                <a:lnTo>
                  <a:pt x="2944975" y="607484"/>
                </a:lnTo>
                <a:lnTo>
                  <a:pt x="2944800" y="628884"/>
                </a:lnTo>
                <a:lnTo>
                  <a:pt x="2937507" y="671429"/>
                </a:lnTo>
                <a:lnTo>
                  <a:pt x="2920595" y="713032"/>
                </a:lnTo>
                <a:lnTo>
                  <a:pt x="2899863" y="744973"/>
                </a:lnTo>
                <a:lnTo>
                  <a:pt x="2918575" y="771086"/>
                </a:lnTo>
                <a:lnTo>
                  <a:pt x="2947032" y="824494"/>
                </a:lnTo>
                <a:lnTo>
                  <a:pt x="2963788" y="878680"/>
                </a:lnTo>
                <a:lnTo>
                  <a:pt x="2969149" y="932691"/>
                </a:lnTo>
                <a:lnTo>
                  <a:pt x="2967652" y="959332"/>
                </a:lnTo>
                <a:lnTo>
                  <a:pt x="2956495" y="1011287"/>
                </a:lnTo>
                <a:lnTo>
                  <a:pt x="2934709" y="1060678"/>
                </a:lnTo>
                <a:lnTo>
                  <a:pt x="2902601" y="1106548"/>
                </a:lnTo>
                <a:lnTo>
                  <a:pt x="2860476" y="1147944"/>
                </a:lnTo>
                <a:lnTo>
                  <a:pt x="2808642" y="1183909"/>
                </a:lnTo>
                <a:lnTo>
                  <a:pt x="2747405" y="1213488"/>
                </a:lnTo>
                <a:lnTo>
                  <a:pt x="2700913" y="1229281"/>
                </a:lnTo>
                <a:lnTo>
                  <a:pt x="2652068" y="1240861"/>
                </a:lnTo>
                <a:lnTo>
                  <a:pt x="2614181" y="1246733"/>
                </a:lnTo>
                <a:lnTo>
                  <a:pt x="2575448" y="1250156"/>
                </a:lnTo>
                <a:lnTo>
                  <a:pt x="2536071" y="1251096"/>
                </a:lnTo>
                <a:lnTo>
                  <a:pt x="2522838" y="1250851"/>
                </a:lnTo>
                <a:lnTo>
                  <a:pt x="2517674" y="1274530"/>
                </a:lnTo>
                <a:lnTo>
                  <a:pt x="2500098" y="1319128"/>
                </a:lnTo>
                <a:lnTo>
                  <a:pt x="2473604" y="1359648"/>
                </a:lnTo>
                <a:lnTo>
                  <a:pt x="2439086" y="1395606"/>
                </a:lnTo>
                <a:lnTo>
                  <a:pt x="2397437" y="1426522"/>
                </a:lnTo>
                <a:lnTo>
                  <a:pt x="2349551" y="1451911"/>
                </a:lnTo>
                <a:lnTo>
                  <a:pt x="2296320" y="1471294"/>
                </a:lnTo>
                <a:lnTo>
                  <a:pt x="2238640" y="1484186"/>
                </a:lnTo>
                <a:lnTo>
                  <a:pt x="2177402" y="1490107"/>
                </a:lnTo>
                <a:lnTo>
                  <a:pt x="2145729" y="1490303"/>
                </a:lnTo>
                <a:lnTo>
                  <a:pt x="2113502" y="1488574"/>
                </a:lnTo>
                <a:lnTo>
                  <a:pt x="2067826" y="1482830"/>
                </a:lnTo>
                <a:lnTo>
                  <a:pt x="2029364" y="1474907"/>
                </a:lnTo>
                <a:lnTo>
                  <a:pt x="1991945" y="1464314"/>
                </a:lnTo>
                <a:lnTo>
                  <a:pt x="1955830" y="1451148"/>
                </a:lnTo>
                <a:lnTo>
                  <a:pt x="1910159" y="1429754"/>
                </a:lnTo>
                <a:lnTo>
                  <a:pt x="1888562" y="1417476"/>
                </a:lnTo>
                <a:lnTo>
                  <a:pt x="1871198" y="1441468"/>
                </a:lnTo>
                <a:lnTo>
                  <a:pt x="1829645" y="1484850"/>
                </a:lnTo>
                <a:lnTo>
                  <a:pt x="1779995" y="1521814"/>
                </a:lnTo>
                <a:lnTo>
                  <a:pt x="1723450" y="1552022"/>
                </a:lnTo>
                <a:lnTo>
                  <a:pt x="1661212" y="1575137"/>
                </a:lnTo>
                <a:lnTo>
                  <a:pt x="1594483" y="1590820"/>
                </a:lnTo>
                <a:lnTo>
                  <a:pt x="1524465" y="1598734"/>
                </a:lnTo>
                <a:lnTo>
                  <a:pt x="1488598" y="1599672"/>
                </a:lnTo>
                <a:lnTo>
                  <a:pt x="1452359" y="1598541"/>
                </a:lnTo>
                <a:lnTo>
                  <a:pt x="1379368" y="1589904"/>
                </a:lnTo>
                <a:lnTo>
                  <a:pt x="1306694" y="1572485"/>
                </a:lnTo>
                <a:lnTo>
                  <a:pt x="1256065" y="1554644"/>
                </a:lnTo>
                <a:lnTo>
                  <a:pt x="1213381" y="1535397"/>
                </a:lnTo>
                <a:lnTo>
                  <a:pt x="1173434" y="1513241"/>
                </a:lnTo>
                <a:lnTo>
                  <a:pt x="1136506" y="1488386"/>
                </a:lnTo>
                <a:lnTo>
                  <a:pt x="1102882" y="1461042"/>
                </a:lnTo>
                <a:lnTo>
                  <a:pt x="1072844" y="1431418"/>
                </a:lnTo>
                <a:lnTo>
                  <a:pt x="1046675" y="1399724"/>
                </a:lnTo>
                <a:lnTo>
                  <a:pt x="1038861" y="1388736"/>
                </a:lnTo>
                <a:lnTo>
                  <a:pt x="998600" y="1398879"/>
                </a:lnTo>
                <a:lnTo>
                  <a:pt x="957754" y="1406364"/>
                </a:lnTo>
                <a:lnTo>
                  <a:pt x="916506" y="1411249"/>
                </a:lnTo>
                <a:lnTo>
                  <a:pt x="875037" y="1413597"/>
                </a:lnTo>
                <a:lnTo>
                  <a:pt x="833531" y="1413465"/>
                </a:lnTo>
                <a:lnTo>
                  <a:pt x="792169" y="1410916"/>
                </a:lnTo>
                <a:lnTo>
                  <a:pt x="751135" y="1406008"/>
                </a:lnTo>
                <a:lnTo>
                  <a:pt x="710609" y="1398803"/>
                </a:lnTo>
                <a:lnTo>
                  <a:pt x="670775" y="1389359"/>
                </a:lnTo>
                <a:lnTo>
                  <a:pt x="631815" y="1377738"/>
                </a:lnTo>
                <a:lnTo>
                  <a:pt x="593911" y="1363999"/>
                </a:lnTo>
                <a:lnTo>
                  <a:pt x="557246" y="1348202"/>
                </a:lnTo>
                <a:lnTo>
                  <a:pt x="522001" y="1330409"/>
                </a:lnTo>
                <a:lnTo>
                  <a:pt x="488360" y="1310678"/>
                </a:lnTo>
                <a:lnTo>
                  <a:pt x="456504" y="1289070"/>
                </a:lnTo>
                <a:lnTo>
                  <a:pt x="398879" y="1240463"/>
                </a:lnTo>
                <a:lnTo>
                  <a:pt x="350584" y="1185071"/>
                </a:lnTo>
                <a:lnTo>
                  <a:pt x="328804" y="1152389"/>
                </a:lnTo>
                <a:lnTo>
                  <a:pt x="325756" y="1147169"/>
                </a:lnTo>
                <a:lnTo>
                  <a:pt x="301083" y="1145169"/>
                </a:lnTo>
                <a:lnTo>
                  <a:pt x="253368" y="1137002"/>
                </a:lnTo>
                <a:lnTo>
                  <a:pt x="208353" y="1123685"/>
                </a:lnTo>
                <a:lnTo>
                  <a:pt x="166666" y="1105709"/>
                </a:lnTo>
                <a:lnTo>
                  <a:pt x="128937" y="1083564"/>
                </a:lnTo>
                <a:lnTo>
                  <a:pt x="95794" y="1057741"/>
                </a:lnTo>
                <a:lnTo>
                  <a:pt x="67867" y="1028728"/>
                </a:lnTo>
                <a:lnTo>
                  <a:pt x="45783" y="997016"/>
                </a:lnTo>
                <a:lnTo>
                  <a:pt x="24992" y="945461"/>
                </a:lnTo>
                <a:lnTo>
                  <a:pt x="20270" y="909146"/>
                </a:lnTo>
                <a:lnTo>
                  <a:pt x="20484" y="896455"/>
                </a:lnTo>
                <a:lnTo>
                  <a:pt x="30890" y="847560"/>
                </a:lnTo>
                <a:lnTo>
                  <a:pt x="48258" y="813592"/>
                </a:lnTo>
                <a:lnTo>
                  <a:pt x="73332" y="782733"/>
                </a:lnTo>
                <a:lnTo>
                  <a:pt x="105665" y="755694"/>
                </a:lnTo>
                <a:lnTo>
                  <a:pt x="117979" y="747653"/>
                </a:lnTo>
                <a:lnTo>
                  <a:pt x="99465" y="734610"/>
                </a:lnTo>
                <a:lnTo>
                  <a:pt x="66986" y="706257"/>
                </a:lnTo>
                <a:lnTo>
                  <a:pt x="40712" y="675412"/>
                </a:lnTo>
                <a:lnTo>
                  <a:pt x="20808" y="642704"/>
                </a:lnTo>
                <a:lnTo>
                  <a:pt x="3256" y="591536"/>
                </a:lnTo>
                <a:lnTo>
                  <a:pt x="0" y="556942"/>
                </a:lnTo>
                <a:lnTo>
                  <a:pt x="966" y="539737"/>
                </a:lnTo>
                <a:lnTo>
                  <a:pt x="14495" y="489439"/>
                </a:lnTo>
                <a:lnTo>
                  <a:pt x="44400" y="442777"/>
                </a:lnTo>
                <a:lnTo>
                  <a:pt x="75985" y="412985"/>
                </a:lnTo>
                <a:lnTo>
                  <a:pt x="117087" y="386959"/>
                </a:lnTo>
                <a:lnTo>
                  <a:pt x="164206" y="367688"/>
                </a:lnTo>
                <a:lnTo>
                  <a:pt x="202697" y="357919"/>
                </a:lnTo>
                <a:lnTo>
                  <a:pt x="243271" y="352364"/>
                </a:lnTo>
                <a:lnTo>
                  <a:pt x="271202" y="351090"/>
                </a:lnTo>
                <a:lnTo>
                  <a:pt x="285370" y="351200"/>
                </a:lnTo>
                <a:lnTo>
                  <a:pt x="299645" y="351819"/>
                </a:lnTo>
                <a:lnTo>
                  <a:pt x="302832" y="347171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94358" y="2079739"/>
            <a:ext cx="89535" cy="90170"/>
          </a:xfrm>
          <a:custGeom>
            <a:avLst/>
            <a:gdLst/>
            <a:ahLst/>
            <a:cxnLst/>
            <a:rect l="l" t="t" r="r" b="b"/>
            <a:pathLst>
              <a:path w="89535" h="90169">
                <a:moveTo>
                  <a:pt x="89334" y="50846"/>
                </a:moveTo>
                <a:lnTo>
                  <a:pt x="68452" y="82915"/>
                </a:lnTo>
                <a:lnTo>
                  <a:pt x="43378" y="89587"/>
                </a:lnTo>
                <a:lnTo>
                  <a:pt x="28957" y="85863"/>
                </a:lnTo>
                <a:lnTo>
                  <a:pt x="17119" y="79117"/>
                </a:lnTo>
                <a:lnTo>
                  <a:pt x="8154" y="69925"/>
                </a:lnTo>
                <a:lnTo>
                  <a:pt x="2351" y="58864"/>
                </a:lnTo>
                <a:lnTo>
                  <a:pt x="0" y="46511"/>
                </a:lnTo>
                <a:lnTo>
                  <a:pt x="3554" y="31087"/>
                </a:lnTo>
                <a:lnTo>
                  <a:pt x="9961" y="18562"/>
                </a:lnTo>
                <a:lnTo>
                  <a:pt x="18695" y="9098"/>
                </a:lnTo>
                <a:lnTo>
                  <a:pt x="29232" y="2856"/>
                </a:lnTo>
                <a:lnTo>
                  <a:pt x="41050" y="0"/>
                </a:lnTo>
                <a:lnTo>
                  <a:pt x="57081" y="3399"/>
                </a:lnTo>
                <a:lnTo>
                  <a:pt x="70032" y="9577"/>
                </a:lnTo>
                <a:lnTo>
                  <a:pt x="79808" y="18034"/>
                </a:lnTo>
                <a:lnTo>
                  <a:pt x="86316" y="28269"/>
                </a:lnTo>
                <a:lnTo>
                  <a:pt x="89460" y="39782"/>
                </a:lnTo>
                <a:lnTo>
                  <a:pt x="89334" y="50846"/>
                </a:lnTo>
                <a:close/>
              </a:path>
            </a:pathLst>
          </a:custGeom>
          <a:ln w="25399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35226" y="1899703"/>
            <a:ext cx="179705" cy="179705"/>
          </a:xfrm>
          <a:custGeom>
            <a:avLst/>
            <a:gdLst/>
            <a:ahLst/>
            <a:cxnLst/>
            <a:rect l="l" t="t" r="r" b="b"/>
            <a:pathLst>
              <a:path w="179704" h="179705">
                <a:moveTo>
                  <a:pt x="178661" y="102051"/>
                </a:moveTo>
                <a:lnTo>
                  <a:pt x="164594" y="139375"/>
                </a:lnTo>
                <a:lnTo>
                  <a:pt x="136889" y="166187"/>
                </a:lnTo>
                <a:lnTo>
                  <a:pt x="100171" y="178985"/>
                </a:lnTo>
                <a:lnTo>
                  <a:pt x="86728" y="179532"/>
                </a:lnTo>
                <a:lnTo>
                  <a:pt x="71699" y="176633"/>
                </a:lnTo>
                <a:lnTo>
                  <a:pt x="34220" y="158583"/>
                </a:lnTo>
                <a:lnTo>
                  <a:pt x="4696" y="118076"/>
                </a:lnTo>
                <a:lnTo>
                  <a:pt x="0" y="93371"/>
                </a:lnTo>
                <a:lnTo>
                  <a:pt x="421" y="80411"/>
                </a:lnTo>
                <a:lnTo>
                  <a:pt x="14363" y="41816"/>
                </a:lnTo>
                <a:lnTo>
                  <a:pt x="41467" y="14305"/>
                </a:lnTo>
                <a:lnTo>
                  <a:pt x="77369" y="848"/>
                </a:lnTo>
                <a:lnTo>
                  <a:pt x="90538" y="0"/>
                </a:lnTo>
                <a:lnTo>
                  <a:pt x="105935" y="2869"/>
                </a:lnTo>
                <a:lnTo>
                  <a:pt x="144173" y="20635"/>
                </a:lnTo>
                <a:lnTo>
                  <a:pt x="174319" y="60485"/>
                </a:lnTo>
                <a:lnTo>
                  <a:pt x="179362" y="84827"/>
                </a:lnTo>
                <a:lnTo>
                  <a:pt x="179162" y="97615"/>
                </a:lnTo>
                <a:lnTo>
                  <a:pt x="178661" y="102051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00077" y="1672046"/>
            <a:ext cx="269240" cy="269240"/>
          </a:xfrm>
          <a:custGeom>
            <a:avLst/>
            <a:gdLst/>
            <a:ahLst/>
            <a:cxnLst/>
            <a:rect l="l" t="t" r="r" b="b"/>
            <a:pathLst>
              <a:path w="269239" h="269239">
                <a:moveTo>
                  <a:pt x="268040" y="153010"/>
                </a:moveTo>
                <a:lnTo>
                  <a:pt x="256587" y="191827"/>
                </a:lnTo>
                <a:lnTo>
                  <a:pt x="235018" y="224414"/>
                </a:lnTo>
                <a:lnTo>
                  <a:pt x="205386" y="249216"/>
                </a:lnTo>
                <a:lnTo>
                  <a:pt x="169746" y="264674"/>
                </a:lnTo>
                <a:lnTo>
                  <a:pt x="130151" y="269232"/>
                </a:lnTo>
                <a:lnTo>
                  <a:pt x="116429" y="268060"/>
                </a:lnTo>
                <a:lnTo>
                  <a:pt x="77548" y="256611"/>
                </a:lnTo>
                <a:lnTo>
                  <a:pt x="44919" y="235059"/>
                </a:lnTo>
                <a:lnTo>
                  <a:pt x="20087" y="205454"/>
                </a:lnTo>
                <a:lnTo>
                  <a:pt x="4599" y="169846"/>
                </a:lnTo>
                <a:lnTo>
                  <a:pt x="0" y="130285"/>
                </a:lnTo>
                <a:lnTo>
                  <a:pt x="1153" y="116574"/>
                </a:lnTo>
                <a:lnTo>
                  <a:pt x="12607" y="77647"/>
                </a:lnTo>
                <a:lnTo>
                  <a:pt x="34146" y="44989"/>
                </a:lnTo>
                <a:lnTo>
                  <a:pt x="63725" y="20136"/>
                </a:lnTo>
                <a:lnTo>
                  <a:pt x="99301" y="4628"/>
                </a:lnTo>
                <a:lnTo>
                  <a:pt x="138828" y="0"/>
                </a:lnTo>
                <a:lnTo>
                  <a:pt x="152528" y="1140"/>
                </a:lnTo>
                <a:lnTo>
                  <a:pt x="191499" y="12588"/>
                </a:lnTo>
                <a:lnTo>
                  <a:pt x="224188" y="34112"/>
                </a:lnTo>
                <a:lnTo>
                  <a:pt x="249064" y="63669"/>
                </a:lnTo>
                <a:lnTo>
                  <a:pt x="264595" y="99219"/>
                </a:lnTo>
                <a:lnTo>
                  <a:pt x="269250" y="138720"/>
                </a:lnTo>
                <a:lnTo>
                  <a:pt x="268121" y="152412"/>
                </a:lnTo>
                <a:lnTo>
                  <a:pt x="268040" y="153010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2483" y="957258"/>
            <a:ext cx="170180" cy="53975"/>
          </a:xfrm>
          <a:custGeom>
            <a:avLst/>
            <a:gdLst/>
            <a:ahLst/>
            <a:cxnLst/>
            <a:rect l="l" t="t" r="r" b="b"/>
            <a:pathLst>
              <a:path w="170179" h="53975">
                <a:moveTo>
                  <a:pt x="169598" y="53409"/>
                </a:moveTo>
                <a:lnTo>
                  <a:pt x="130671" y="48411"/>
                </a:lnTo>
                <a:lnTo>
                  <a:pt x="92738" y="39765"/>
                </a:lnTo>
                <a:lnTo>
                  <a:pt x="56265" y="27619"/>
                </a:lnTo>
                <a:lnTo>
                  <a:pt x="10720" y="6235"/>
                </a:lnTo>
                <a:lnTo>
                  <a:pt x="0" y="0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4965" y="1355053"/>
            <a:ext cx="76200" cy="4445"/>
          </a:xfrm>
          <a:custGeom>
            <a:avLst/>
            <a:gdLst/>
            <a:ahLst/>
            <a:cxnLst/>
            <a:rect l="l" t="t" r="r" b="b"/>
            <a:pathLst>
              <a:path w="76200" h="4444">
                <a:moveTo>
                  <a:pt x="75917" y="0"/>
                </a:moveTo>
                <a:lnTo>
                  <a:pt x="25609" y="4120"/>
                </a:lnTo>
                <a:lnTo>
                  <a:pt x="12827" y="4137"/>
                </a:lnTo>
                <a:lnTo>
                  <a:pt x="0" y="3746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79061" y="1533211"/>
            <a:ext cx="36195" cy="67945"/>
          </a:xfrm>
          <a:custGeom>
            <a:avLst/>
            <a:gdLst/>
            <a:ahLst/>
            <a:cxnLst/>
            <a:rect l="l" t="t" r="r" b="b"/>
            <a:pathLst>
              <a:path w="36194" h="67944">
                <a:moveTo>
                  <a:pt x="35675" y="67467"/>
                </a:moveTo>
                <a:lnTo>
                  <a:pt x="15599" y="34269"/>
                </a:lnTo>
                <a:lnTo>
                  <a:pt x="4693" y="11525"/>
                </a:lnTo>
                <a:lnTo>
                  <a:pt x="0" y="0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1234" y="1556647"/>
            <a:ext cx="23495" cy="59690"/>
          </a:xfrm>
          <a:custGeom>
            <a:avLst/>
            <a:gdLst/>
            <a:ahLst/>
            <a:cxnLst/>
            <a:rect l="l" t="t" r="r" b="b"/>
            <a:pathLst>
              <a:path w="23494" h="59690">
                <a:moveTo>
                  <a:pt x="22950" y="0"/>
                </a:moveTo>
                <a:lnTo>
                  <a:pt x="19551" y="12130"/>
                </a:lnTo>
                <a:lnTo>
                  <a:pt x="15551" y="24116"/>
                </a:lnTo>
                <a:lnTo>
                  <a:pt x="10955" y="35946"/>
                </a:lnTo>
                <a:lnTo>
                  <a:pt x="5769" y="47607"/>
                </a:lnTo>
                <a:lnTo>
                  <a:pt x="0" y="59088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08235" y="1169576"/>
            <a:ext cx="189231" cy="295275"/>
          </a:xfrm>
          <a:custGeom>
            <a:avLst/>
            <a:gdLst/>
            <a:ahLst/>
            <a:cxnLst/>
            <a:rect l="l" t="t" r="r" b="b"/>
            <a:pathLst>
              <a:path w="189230" h="295275">
                <a:moveTo>
                  <a:pt x="0" y="0"/>
                </a:moveTo>
                <a:lnTo>
                  <a:pt x="37448" y="21799"/>
                </a:lnTo>
                <a:lnTo>
                  <a:pt x="71221" y="46104"/>
                </a:lnTo>
                <a:lnTo>
                  <a:pt x="101132" y="72617"/>
                </a:lnTo>
                <a:lnTo>
                  <a:pt x="126992" y="101044"/>
                </a:lnTo>
                <a:lnTo>
                  <a:pt x="157781" y="146623"/>
                </a:lnTo>
                <a:lnTo>
                  <a:pt x="178406" y="194841"/>
                </a:lnTo>
                <a:lnTo>
                  <a:pt x="188236" y="244699"/>
                </a:lnTo>
                <a:lnTo>
                  <a:pt x="189004" y="261510"/>
                </a:lnTo>
                <a:lnTo>
                  <a:pt x="188480" y="278356"/>
                </a:lnTo>
                <a:lnTo>
                  <a:pt x="186639" y="295198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62205" y="960444"/>
            <a:ext cx="111124" cy="85090"/>
          </a:xfrm>
          <a:custGeom>
            <a:avLst/>
            <a:gdLst/>
            <a:ahLst/>
            <a:cxnLst/>
            <a:rect l="l" t="t" r="r" b="b"/>
            <a:pathLst>
              <a:path w="111125" h="85090">
                <a:moveTo>
                  <a:pt x="111041" y="0"/>
                </a:moveTo>
                <a:lnTo>
                  <a:pt x="77257" y="35455"/>
                </a:lnTo>
                <a:lnTo>
                  <a:pt x="46789" y="58660"/>
                </a:lnTo>
                <a:lnTo>
                  <a:pt x="12318" y="78668"/>
                </a:lnTo>
                <a:lnTo>
                  <a:pt x="0" y="84581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85593" y="559644"/>
            <a:ext cx="1271" cy="38100"/>
          </a:xfrm>
          <a:custGeom>
            <a:avLst/>
            <a:gdLst/>
            <a:ahLst/>
            <a:cxnLst/>
            <a:rect l="l" t="t" r="r" b="b"/>
            <a:pathLst>
              <a:path w="1269" h="38100">
                <a:moveTo>
                  <a:pt x="0" y="0"/>
                </a:moveTo>
                <a:lnTo>
                  <a:pt x="888" y="12725"/>
                </a:lnTo>
                <a:lnTo>
                  <a:pt x="900" y="25405"/>
                </a:lnTo>
                <a:lnTo>
                  <a:pt x="37" y="38015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58740" y="366614"/>
            <a:ext cx="56515" cy="51435"/>
          </a:xfrm>
          <a:custGeom>
            <a:avLst/>
            <a:gdLst/>
            <a:ahLst/>
            <a:cxnLst/>
            <a:rect l="l" t="t" r="r" b="b"/>
            <a:pathLst>
              <a:path w="56514" h="51434">
                <a:moveTo>
                  <a:pt x="0" y="50974"/>
                </a:moveTo>
                <a:lnTo>
                  <a:pt x="35393" y="15529"/>
                </a:lnTo>
                <a:lnTo>
                  <a:pt x="45669" y="7570"/>
                </a:lnTo>
                <a:lnTo>
                  <a:pt x="56485" y="0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78842" y="337672"/>
            <a:ext cx="27306" cy="43180"/>
          </a:xfrm>
          <a:custGeom>
            <a:avLst/>
            <a:gdLst/>
            <a:ahLst/>
            <a:cxnLst/>
            <a:rect l="l" t="t" r="r" b="b"/>
            <a:pathLst>
              <a:path w="27305" h="43179">
                <a:moveTo>
                  <a:pt x="0" y="42776"/>
                </a:moveTo>
                <a:lnTo>
                  <a:pt x="5540" y="31600"/>
                </a:lnTo>
                <a:lnTo>
                  <a:pt x="11914" y="20730"/>
                </a:lnTo>
                <a:lnTo>
                  <a:pt x="19107" y="10190"/>
                </a:lnTo>
                <a:lnTo>
                  <a:pt x="27105" y="0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17851" y="320950"/>
            <a:ext cx="81280" cy="61594"/>
          </a:xfrm>
          <a:custGeom>
            <a:avLst/>
            <a:gdLst/>
            <a:ahLst/>
            <a:cxnLst/>
            <a:rect l="l" t="t" r="r" b="b"/>
            <a:pathLst>
              <a:path w="81280" h="61595">
                <a:moveTo>
                  <a:pt x="0" y="0"/>
                </a:moveTo>
                <a:lnTo>
                  <a:pt x="32547" y="21385"/>
                </a:lnTo>
                <a:lnTo>
                  <a:pt x="72038" y="52847"/>
                </a:lnTo>
                <a:lnTo>
                  <a:pt x="81168" y="61203"/>
                </a:lnTo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8235" y="570105"/>
            <a:ext cx="8255" cy="50800"/>
          </a:xfrm>
          <a:custGeom>
            <a:avLst/>
            <a:gdLst/>
            <a:ahLst/>
            <a:cxnLst/>
            <a:rect l="l" t="t" r="r" b="b"/>
            <a:pathLst>
              <a:path w="8254" h="50800">
                <a:moveTo>
                  <a:pt x="8072" y="50220"/>
                </a:moveTo>
                <a:lnTo>
                  <a:pt x="5141" y="37693"/>
                </a:lnTo>
                <a:lnTo>
                  <a:pt x="2817" y="25138"/>
                </a:lnTo>
                <a:lnTo>
                  <a:pt x="1103" y="12570"/>
                </a:lnTo>
                <a:lnTo>
                  <a:pt x="0" y="0"/>
                </a:lnTo>
              </a:path>
            </a:pathLst>
          </a:custGeom>
          <a:ln w="25399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14143" y="407590"/>
            <a:ext cx="209042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'</a:t>
            </a:r>
            <a:r>
              <a:rPr sz="1800" spc="-1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 hap</a:t>
            </a:r>
            <a:r>
              <a:rPr sz="1800" spc="-10" dirty="0">
                <a:latin typeface="Calibri"/>
                <a:cs typeface="Calibri"/>
              </a:rPr>
              <a:t>py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aus</a:t>
            </a:r>
            <a:r>
              <a:rPr sz="1800" spc="-10" dirty="0">
                <a:latin typeface="Calibri"/>
                <a:cs typeface="Calibri"/>
              </a:rPr>
              <a:t>e Ge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g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sh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h </a:t>
            </a:r>
            <a:r>
              <a:rPr sz="1800" spc="-10" dirty="0">
                <a:latin typeface="Calibri"/>
                <a:cs typeface="Calibri"/>
              </a:rPr>
              <a:t>me!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7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l!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890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2318" y="340594"/>
            <a:ext cx="5555931" cy="53495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18495" y="5988854"/>
            <a:ext cx="413702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spc="-5" dirty="0">
                <a:latin typeface="TMPDisplayTT"/>
                <a:cs typeface="TMPDisplayTT"/>
              </a:rPr>
              <a:t>T</a:t>
            </a:r>
            <a:r>
              <a:rPr sz="4800" dirty="0">
                <a:latin typeface="TMPDisplayTT"/>
                <a:cs typeface="TMPDisplayTT"/>
              </a:rPr>
              <a:t>elli</a:t>
            </a:r>
            <a:r>
              <a:rPr sz="4800" spc="-5" dirty="0">
                <a:latin typeface="TMPDisplayTT"/>
                <a:cs typeface="TMPDisplayTT"/>
              </a:rPr>
              <a:t>n</a:t>
            </a:r>
            <a:r>
              <a:rPr sz="4800" dirty="0">
                <a:latin typeface="TMPDisplayTT"/>
                <a:cs typeface="TMPDisplayTT"/>
              </a:rPr>
              <a:t>g</a:t>
            </a:r>
            <a:r>
              <a:rPr sz="4800" spc="-10" dirty="0">
                <a:latin typeface="TMPDisplayTT"/>
                <a:cs typeface="TMPDisplayTT"/>
              </a:rPr>
              <a:t> </a:t>
            </a:r>
            <a:r>
              <a:rPr sz="4800" spc="-5" dirty="0">
                <a:latin typeface="TMPDisplayTT"/>
                <a:cs typeface="TMPDisplayTT"/>
              </a:rPr>
              <a:t>so</a:t>
            </a:r>
            <a:r>
              <a:rPr sz="4800" dirty="0">
                <a:latin typeface="TMPDisplayTT"/>
                <a:cs typeface="TMPDisplayTT"/>
              </a:rPr>
              <a:t>me</a:t>
            </a:r>
            <a:r>
              <a:rPr sz="4800" spc="-5" dirty="0">
                <a:latin typeface="TMPDisplayTT"/>
                <a:cs typeface="TMPDisplayTT"/>
              </a:rPr>
              <a:t>on</a:t>
            </a:r>
            <a:r>
              <a:rPr sz="4800" dirty="0">
                <a:latin typeface="TMPDisplayTT"/>
                <a:cs typeface="TMPDisplayTT"/>
              </a:rPr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345899" y="551416"/>
            <a:ext cx="2998527" cy="1777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4317" y="983650"/>
            <a:ext cx="157988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'</a:t>
            </a:r>
            <a:r>
              <a:rPr sz="1800" spc="-1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gl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sh </a:t>
            </a:r>
            <a:r>
              <a:rPr sz="1800" spc="-25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g</a:t>
            </a:r>
            <a:r>
              <a:rPr sz="1800" spc="-10" dirty="0">
                <a:latin typeface="Calibri"/>
                <a:cs typeface="Calibri"/>
              </a:rPr>
              <a:t>e!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4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63895" y="836720"/>
            <a:ext cx="5257165" cy="5473065"/>
          </a:xfrm>
          <a:custGeom>
            <a:avLst/>
            <a:gdLst/>
            <a:ahLst/>
            <a:cxnLst/>
            <a:rect l="l" t="t" r="r" b="b"/>
            <a:pathLst>
              <a:path w="5257165" h="5473065">
                <a:moveTo>
                  <a:pt x="2628290" y="0"/>
                </a:moveTo>
                <a:lnTo>
                  <a:pt x="0" y="5472607"/>
                </a:lnTo>
                <a:lnTo>
                  <a:pt x="5256580" y="5472607"/>
                </a:lnTo>
                <a:lnTo>
                  <a:pt x="26282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63895" y="836720"/>
            <a:ext cx="5257165" cy="5473065"/>
          </a:xfrm>
          <a:custGeom>
            <a:avLst/>
            <a:gdLst/>
            <a:ahLst/>
            <a:cxnLst/>
            <a:rect l="l" t="t" r="r" b="b"/>
            <a:pathLst>
              <a:path w="5257165" h="5473065">
                <a:moveTo>
                  <a:pt x="0" y="5472607"/>
                </a:moveTo>
                <a:lnTo>
                  <a:pt x="2628290" y="0"/>
                </a:lnTo>
                <a:lnTo>
                  <a:pt x="5256580" y="5472607"/>
                </a:lnTo>
                <a:lnTo>
                  <a:pt x="0" y="5472607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39952" y="5085184"/>
            <a:ext cx="4104640" cy="0"/>
          </a:xfrm>
          <a:custGeom>
            <a:avLst/>
            <a:gdLst/>
            <a:ahLst/>
            <a:cxnLst/>
            <a:rect l="l" t="t" r="r" b="b"/>
            <a:pathLst>
              <a:path w="4104640">
                <a:moveTo>
                  <a:pt x="0" y="0"/>
                </a:moveTo>
                <a:lnTo>
                  <a:pt x="4104462" y="0"/>
                </a:lnTo>
              </a:path>
            </a:pathLst>
          </a:custGeom>
          <a:ln w="5715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4049" y="3356992"/>
            <a:ext cx="2448560" cy="0"/>
          </a:xfrm>
          <a:custGeom>
            <a:avLst/>
            <a:gdLst/>
            <a:ahLst/>
            <a:cxnLst/>
            <a:rect l="l" t="t" r="r" b="b"/>
            <a:pathLst>
              <a:path w="2448559">
                <a:moveTo>
                  <a:pt x="0" y="0"/>
                </a:moveTo>
                <a:lnTo>
                  <a:pt x="2448267" y="0"/>
                </a:lnTo>
              </a:path>
            </a:pathLst>
          </a:custGeom>
          <a:ln w="5715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6754" y="1124746"/>
            <a:ext cx="6625591" cy="3306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711325">
              <a:lnSpc>
                <a:spcPts val="6730"/>
              </a:lnSpc>
            </a:pPr>
            <a:r>
              <a:rPr sz="3200" dirty="0">
                <a:latin typeface="TMPDisplayTT"/>
                <a:cs typeface="TMPDisplayTT"/>
              </a:rPr>
              <a:t>C</a:t>
            </a:r>
            <a:r>
              <a:rPr sz="3200" spc="5" dirty="0">
                <a:latin typeface="TMPDisplayTT"/>
                <a:cs typeface="TMPDisplayTT"/>
              </a:rPr>
              <a:t>r</a:t>
            </a:r>
            <a:r>
              <a:rPr sz="3200" spc="-5" dirty="0">
                <a:latin typeface="TMPDisplayTT"/>
                <a:cs typeface="TMPDisplayTT"/>
              </a:rPr>
              <a:t>e</a:t>
            </a:r>
            <a:r>
              <a:rPr sz="3200" spc="-10" dirty="0">
                <a:latin typeface="TMPDisplayTT"/>
                <a:cs typeface="TMPDisplayTT"/>
              </a:rPr>
              <a:t>a</a:t>
            </a:r>
            <a:r>
              <a:rPr sz="3200" spc="5" dirty="0">
                <a:latin typeface="TMPDisplayTT"/>
                <a:cs typeface="TMPDisplayTT"/>
              </a:rPr>
              <a:t>t</a:t>
            </a:r>
            <a:r>
              <a:rPr sz="3200" dirty="0">
                <a:latin typeface="TMPDisplayTT"/>
                <a:cs typeface="TMPDisplayTT"/>
              </a:rPr>
              <a:t>i</a:t>
            </a:r>
            <a:r>
              <a:rPr sz="3200" spc="-5" dirty="0">
                <a:latin typeface="TMPDisplayTT"/>
                <a:cs typeface="TMPDisplayTT"/>
              </a:rPr>
              <a:t>n</a:t>
            </a:r>
            <a:r>
              <a:rPr sz="3200" dirty="0">
                <a:latin typeface="TMPDisplayTT"/>
                <a:cs typeface="TMPDisplayTT"/>
              </a:rPr>
              <a:t>g</a:t>
            </a:r>
            <a:r>
              <a:rPr sz="3200" spc="10" dirty="0">
                <a:latin typeface="TMPDisplayTT"/>
                <a:cs typeface="TMPDisplayTT"/>
              </a:rPr>
              <a:t> </a:t>
            </a:r>
            <a:r>
              <a:rPr sz="3200" spc="-10" dirty="0">
                <a:latin typeface="TMPDisplayTT"/>
                <a:cs typeface="TMPDisplayTT"/>
              </a:rPr>
              <a:t>s</a:t>
            </a:r>
            <a:r>
              <a:rPr sz="3200" spc="5" dirty="0">
                <a:latin typeface="TMPDisplayTT"/>
                <a:cs typeface="TMPDisplayTT"/>
              </a:rPr>
              <a:t>u</a:t>
            </a:r>
            <a:r>
              <a:rPr sz="3200" spc="-5" dirty="0">
                <a:latin typeface="TMPDisplayTT"/>
                <a:cs typeface="TMPDisplayTT"/>
              </a:rPr>
              <a:t>pp</a:t>
            </a:r>
            <a:r>
              <a:rPr sz="3200" dirty="0">
                <a:latin typeface="TMPDisplayTT"/>
                <a:cs typeface="TMPDisplayTT"/>
              </a:rPr>
              <a:t>o</a:t>
            </a:r>
            <a:r>
              <a:rPr sz="3200" spc="5" dirty="0">
                <a:latin typeface="TMPDisplayTT"/>
                <a:cs typeface="TMPDisplayTT"/>
              </a:rPr>
              <a:t>r</a:t>
            </a:r>
            <a:r>
              <a:rPr sz="3200" dirty="0">
                <a:latin typeface="TMPDisplayTT"/>
                <a:cs typeface="TMPDisplayTT"/>
              </a:rPr>
              <a:t>t</a:t>
            </a:r>
            <a:r>
              <a:rPr sz="3200" spc="-5" dirty="0">
                <a:latin typeface="TMPDisplayTT"/>
                <a:cs typeface="TMPDisplayTT"/>
              </a:rPr>
              <a:t>e</a:t>
            </a:r>
            <a:r>
              <a:rPr sz="3200" spc="5" dirty="0">
                <a:latin typeface="TMPDisplayTT"/>
                <a:cs typeface="TMPDisplayTT"/>
              </a:rPr>
              <a:t>r</a:t>
            </a:r>
            <a:r>
              <a:rPr sz="3200" dirty="0">
                <a:latin typeface="TMPDisplayTT"/>
                <a:cs typeface="TMPDisplayTT"/>
              </a:rPr>
              <a:t>s</a:t>
            </a:r>
            <a:r>
              <a:rPr sz="3200" spc="-20" dirty="0">
                <a:latin typeface="TMPDisplayTT"/>
                <a:cs typeface="TMPDisplayTT"/>
              </a:rPr>
              <a:t> </a:t>
            </a:r>
            <a:r>
              <a:rPr sz="3200" spc="-5" dirty="0">
                <a:latin typeface="TMPDisplayTT"/>
                <a:cs typeface="TMPDisplayTT"/>
              </a:rPr>
              <a:t>f</a:t>
            </a:r>
            <a:r>
              <a:rPr sz="3200" dirty="0">
                <a:latin typeface="TMPDisplayTT"/>
                <a:cs typeface="TMPDisplayTT"/>
              </a:rPr>
              <a:t>or</a:t>
            </a:r>
            <a:r>
              <a:rPr sz="3200" spc="5" dirty="0">
                <a:latin typeface="TMPDisplayTT"/>
                <a:cs typeface="TMPDisplayTT"/>
              </a:rPr>
              <a:t> </a:t>
            </a:r>
            <a:r>
              <a:rPr sz="3200" dirty="0">
                <a:latin typeface="TMPDisplayTT"/>
                <a:cs typeface="TMPDisplayTT"/>
              </a:rPr>
              <a:t>li</a:t>
            </a:r>
            <a:r>
              <a:rPr sz="3200" spc="-5" dirty="0">
                <a:latin typeface="TMPDisplayTT"/>
                <a:cs typeface="TMPDisplayTT"/>
              </a:rPr>
              <a:t>fe! E</a:t>
            </a:r>
            <a:r>
              <a:rPr sz="3200" dirty="0">
                <a:latin typeface="TMPDisplayTT"/>
                <a:cs typeface="TMPDisplayTT"/>
              </a:rPr>
              <a:t>v</a:t>
            </a:r>
            <a:r>
              <a:rPr sz="3200" spc="-5" dirty="0">
                <a:latin typeface="TMPDisplayTT"/>
                <a:cs typeface="TMPDisplayTT"/>
              </a:rPr>
              <a:t>e</a:t>
            </a:r>
            <a:r>
              <a:rPr sz="3200" spc="5" dirty="0">
                <a:latin typeface="TMPDisplayTT"/>
                <a:cs typeface="TMPDisplayTT"/>
              </a:rPr>
              <a:t>r</a:t>
            </a:r>
            <a:r>
              <a:rPr sz="3200" spc="-5" dirty="0">
                <a:latin typeface="TMPDisplayTT"/>
                <a:cs typeface="TMPDisplayTT"/>
              </a:rPr>
              <a:t>y</a:t>
            </a:r>
            <a:r>
              <a:rPr sz="3200" dirty="0">
                <a:latin typeface="TMPDisplayTT"/>
                <a:cs typeface="TMPDisplayTT"/>
              </a:rPr>
              <a:t>o</a:t>
            </a:r>
            <a:r>
              <a:rPr sz="3200" spc="-5" dirty="0">
                <a:latin typeface="TMPDisplayTT"/>
                <a:cs typeface="TMPDisplayTT"/>
              </a:rPr>
              <a:t>n</a:t>
            </a:r>
            <a:r>
              <a:rPr sz="3200" dirty="0">
                <a:latin typeface="TMPDisplayTT"/>
                <a:cs typeface="TMPDisplayTT"/>
              </a:rPr>
              <a:t>e</a:t>
            </a:r>
            <a:r>
              <a:rPr sz="3200" spc="-5" dirty="0">
                <a:latin typeface="TMPDisplayTT"/>
                <a:cs typeface="TMPDisplayTT"/>
              </a:rPr>
              <a:t> fee</a:t>
            </a:r>
            <a:r>
              <a:rPr sz="3200" dirty="0">
                <a:latin typeface="TMPDisplayTT"/>
                <a:cs typeface="TMPDisplayTT"/>
              </a:rPr>
              <a:t>ls</a:t>
            </a:r>
            <a:r>
              <a:rPr sz="3200" spc="20" dirty="0">
                <a:latin typeface="TMPDisplayTT"/>
                <a:cs typeface="TMPDisplayTT"/>
              </a:rPr>
              <a:t> </a:t>
            </a:r>
            <a:r>
              <a:rPr sz="3200" dirty="0">
                <a:latin typeface="TMPDisplayTT"/>
                <a:cs typeface="TMPDisplayTT"/>
              </a:rPr>
              <a:t>like</a:t>
            </a:r>
            <a:r>
              <a:rPr sz="3200" spc="-5" dirty="0">
                <a:latin typeface="TMPDisplayTT"/>
                <a:cs typeface="TMPDisplayTT"/>
              </a:rPr>
              <a:t> </a:t>
            </a:r>
            <a:r>
              <a:rPr sz="3200" dirty="0">
                <a:latin typeface="TMPDisplayTT"/>
                <a:cs typeface="TMPDisplayTT"/>
              </a:rPr>
              <a:t>a</a:t>
            </a:r>
            <a:r>
              <a:rPr sz="3200" spc="-5" dirty="0">
                <a:latin typeface="TMPDisplayTT"/>
                <a:cs typeface="TMPDisplayTT"/>
              </a:rPr>
              <a:t> </a:t>
            </a:r>
            <a:r>
              <a:rPr sz="3200" spc="-10" dirty="0" smtClean="0">
                <a:latin typeface="TMPDisplayTT"/>
                <a:cs typeface="TMPDisplayTT"/>
              </a:rPr>
              <a:t>m</a:t>
            </a:r>
            <a:r>
              <a:rPr sz="3200" spc="-5" dirty="0" smtClean="0">
                <a:latin typeface="TMPDisplayTT"/>
                <a:cs typeface="TMPDisplayTT"/>
              </a:rPr>
              <a:t>e</a:t>
            </a:r>
            <a:r>
              <a:rPr sz="3200" spc="-10" dirty="0" smtClean="0">
                <a:latin typeface="TMPDisplayTT"/>
                <a:cs typeface="TMPDisplayTT"/>
              </a:rPr>
              <a:t>m</a:t>
            </a:r>
            <a:r>
              <a:rPr sz="3200" spc="-5" dirty="0" smtClean="0">
                <a:latin typeface="TMPDisplayTT"/>
                <a:cs typeface="TMPDisplayTT"/>
              </a:rPr>
              <a:t>be</a:t>
            </a:r>
            <a:r>
              <a:rPr sz="3200" spc="5" dirty="0" smtClean="0">
                <a:latin typeface="TMPDisplayTT"/>
                <a:cs typeface="TMPDisplayTT"/>
              </a:rPr>
              <a:t>r</a:t>
            </a:r>
            <a:r>
              <a:rPr sz="3200" dirty="0" smtClean="0">
                <a:latin typeface="TMPDisplayTT"/>
                <a:cs typeface="TMPDisplayTT"/>
              </a:rPr>
              <a:t>!</a:t>
            </a:r>
          </a:p>
          <a:p>
            <a:pPr marL="5024755" indent="-100330">
              <a:lnSpc>
                <a:spcPct val="100000"/>
              </a:lnSpc>
              <a:spcBef>
                <a:spcPts val="430"/>
              </a:spcBef>
            </a:pPr>
            <a:r>
              <a:rPr sz="2800" spc="-15" dirty="0" smtClean="0">
                <a:latin typeface="TMPDisplayTT"/>
                <a:cs typeface="TMPDisplayTT"/>
              </a:rPr>
              <a:t>Ex</a:t>
            </a:r>
            <a:r>
              <a:rPr sz="2800" spc="-20" dirty="0" smtClean="0">
                <a:latin typeface="TMPDisplayTT"/>
                <a:cs typeface="TMPDisplayTT"/>
              </a:rPr>
              <a:t>cep</a:t>
            </a:r>
            <a:r>
              <a:rPr sz="2800" spc="-10" dirty="0" smtClean="0">
                <a:latin typeface="TMPDisplayTT"/>
                <a:cs typeface="TMPDisplayTT"/>
              </a:rPr>
              <a:t>t</a:t>
            </a:r>
            <a:r>
              <a:rPr sz="2800" spc="-5" dirty="0" smtClean="0">
                <a:latin typeface="TMPDisplayTT"/>
                <a:cs typeface="TMPDisplayTT"/>
              </a:rPr>
              <a:t>i</a:t>
            </a:r>
            <a:r>
              <a:rPr sz="2800" spc="-25" dirty="0" smtClean="0">
                <a:latin typeface="TMPDisplayTT"/>
                <a:cs typeface="TMPDisplayTT"/>
              </a:rPr>
              <a:t>o</a:t>
            </a:r>
            <a:r>
              <a:rPr sz="2800" spc="-15" dirty="0" smtClean="0">
                <a:latin typeface="TMPDisplayTT"/>
                <a:cs typeface="TMPDisplayTT"/>
              </a:rPr>
              <a:t>n</a:t>
            </a:r>
            <a:r>
              <a:rPr sz="2800" spc="-10" dirty="0" smtClean="0">
                <a:latin typeface="TMPDisplayTT"/>
                <a:cs typeface="TMPDisplayTT"/>
              </a:rPr>
              <a:t>al</a:t>
            </a:r>
            <a:endParaRPr sz="2800" dirty="0" smtClean="0">
              <a:latin typeface="TMPDisplayTT"/>
              <a:cs typeface="TMPDisplayTT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 marR="331470" algn="r">
              <a:lnSpc>
                <a:spcPct val="100000"/>
              </a:lnSpc>
              <a:spcBef>
                <a:spcPts val="1925"/>
              </a:spcBef>
            </a:pPr>
            <a:r>
              <a:rPr sz="2800" spc="-20" dirty="0">
                <a:latin typeface="TMPDisplayTT"/>
                <a:cs typeface="TMPDisplayTT"/>
              </a:rPr>
              <a:t>S</a:t>
            </a:r>
            <a:r>
              <a:rPr sz="2800" spc="-10" dirty="0">
                <a:latin typeface="TMPDisplayTT"/>
                <a:cs typeface="TMPDisplayTT"/>
              </a:rPr>
              <a:t>at</a:t>
            </a:r>
            <a:r>
              <a:rPr sz="2800" spc="-5" dirty="0">
                <a:latin typeface="TMPDisplayTT"/>
                <a:cs typeface="TMPDisplayTT"/>
              </a:rPr>
              <a:t>is</a:t>
            </a:r>
            <a:r>
              <a:rPr sz="2800" spc="-20" dirty="0">
                <a:latin typeface="TMPDisplayTT"/>
                <a:cs typeface="TMPDisplayTT"/>
              </a:rPr>
              <a:t>f</a:t>
            </a:r>
            <a:r>
              <a:rPr sz="2800" spc="-5" dirty="0">
                <a:latin typeface="TMPDisplayTT"/>
                <a:cs typeface="TMPDisplayTT"/>
              </a:rPr>
              <a:t>i</a:t>
            </a:r>
            <a:r>
              <a:rPr sz="2800" spc="-20" dirty="0">
                <a:latin typeface="TMPDisplayTT"/>
                <a:cs typeface="TMPDisplayTT"/>
              </a:rPr>
              <a:t>ed</a:t>
            </a:r>
            <a:endParaRPr sz="2800" dirty="0">
              <a:latin typeface="TMPDisplayTT"/>
              <a:cs typeface="TMPDisplayT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0267" y="427001"/>
            <a:ext cx="570230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5" dirty="0">
                <a:latin typeface="TMPDisplayTT"/>
                <a:cs typeface="TMPDisplayTT"/>
              </a:rPr>
              <a:t>Serv</a:t>
            </a:r>
            <a:r>
              <a:rPr sz="4400" spc="15" dirty="0">
                <a:latin typeface="TMPDisplayTT"/>
                <a:cs typeface="TMPDisplayTT"/>
              </a:rPr>
              <a:t>i</a:t>
            </a:r>
            <a:r>
              <a:rPr sz="4400" spc="-5" dirty="0">
                <a:latin typeface="TMPDisplayTT"/>
                <a:cs typeface="TMPDisplayTT"/>
              </a:rPr>
              <a:t>c</a:t>
            </a:r>
            <a:r>
              <a:rPr sz="4400" dirty="0">
                <a:latin typeface="TMPDisplayTT"/>
                <a:cs typeface="TMPDisplayTT"/>
              </a:rPr>
              <a:t>e</a:t>
            </a:r>
            <a:r>
              <a:rPr sz="4400" spc="-40" dirty="0">
                <a:latin typeface="TMPDisplayTT"/>
                <a:cs typeface="TMPDisplayTT"/>
              </a:rPr>
              <a:t> </a:t>
            </a:r>
            <a:r>
              <a:rPr sz="4400" spc="10" dirty="0">
                <a:latin typeface="TMPDisplayTT"/>
                <a:cs typeface="TMPDisplayTT"/>
              </a:rPr>
              <a:t>P</a:t>
            </a:r>
            <a:r>
              <a:rPr sz="4400" spc="5" dirty="0">
                <a:latin typeface="TMPDisplayTT"/>
                <a:cs typeface="TMPDisplayTT"/>
              </a:rPr>
              <a:t>ro</a:t>
            </a:r>
            <a:r>
              <a:rPr sz="4400" spc="15" dirty="0">
                <a:latin typeface="TMPDisplayTT"/>
                <a:cs typeface="TMPDisplayTT"/>
              </a:rPr>
              <a:t>mi</a:t>
            </a:r>
            <a:r>
              <a:rPr sz="4400" spc="5" dirty="0">
                <a:latin typeface="TMPDisplayTT"/>
                <a:cs typeface="TMPDisplayTT"/>
              </a:rPr>
              <a:t>s</a:t>
            </a:r>
            <a:r>
              <a:rPr sz="4400" dirty="0">
                <a:latin typeface="TMPDisplayTT"/>
                <a:cs typeface="TMPDisplayTT"/>
              </a:rPr>
              <a:t>e</a:t>
            </a:r>
            <a:r>
              <a:rPr sz="4400" spc="-30" dirty="0">
                <a:latin typeface="TMPDisplayTT"/>
                <a:cs typeface="TMPDisplayTT"/>
              </a:rPr>
              <a:t> </a:t>
            </a:r>
            <a:r>
              <a:rPr sz="4400" spc="10" dirty="0">
                <a:latin typeface="TMPDisplayTT"/>
                <a:cs typeface="TMPDisplayTT"/>
              </a:rPr>
              <a:t>P</a:t>
            </a:r>
            <a:r>
              <a:rPr sz="4400" spc="5" dirty="0">
                <a:latin typeface="TMPDisplayTT"/>
                <a:cs typeface="TMPDisplayTT"/>
              </a:rPr>
              <a:t>yra</a:t>
            </a:r>
            <a:r>
              <a:rPr sz="4400" spc="15" dirty="0">
                <a:latin typeface="TMPDisplayTT"/>
                <a:cs typeface="TMPDisplayTT"/>
              </a:rPr>
              <a:t>mi</a:t>
            </a:r>
            <a:r>
              <a:rPr sz="4400" dirty="0">
                <a:latin typeface="TMPDisplayTT"/>
                <a:cs typeface="TMPDisplayTT"/>
              </a:rPr>
              <a:t>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30608" y="5467456"/>
            <a:ext cx="79057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20" dirty="0">
                <a:latin typeface="TMPDisplayTT"/>
                <a:cs typeface="TMPDisplayTT"/>
              </a:rPr>
              <a:t>B</a:t>
            </a:r>
            <a:r>
              <a:rPr sz="2800" spc="-10" dirty="0">
                <a:latin typeface="TMPDisplayTT"/>
                <a:cs typeface="TMPDisplayTT"/>
              </a:rPr>
              <a:t>asic</a:t>
            </a:r>
            <a:endParaRPr sz="2800">
              <a:latin typeface="TMPDisplayTT"/>
              <a:cs typeface="TMPDisplayT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46011" y="4522207"/>
            <a:ext cx="1296143" cy="17281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83778" y="5383903"/>
            <a:ext cx="1012191" cy="480695"/>
          </a:xfrm>
          <a:custGeom>
            <a:avLst/>
            <a:gdLst/>
            <a:ahLst/>
            <a:cxnLst/>
            <a:rect l="l" t="t" r="r" b="b"/>
            <a:pathLst>
              <a:path w="1012189" h="480695">
                <a:moveTo>
                  <a:pt x="0" y="0"/>
                </a:moveTo>
                <a:lnTo>
                  <a:pt x="1011961" y="480199"/>
                </a:lnTo>
              </a:path>
            </a:pathLst>
          </a:custGeom>
          <a:ln w="7620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2033" y="5645610"/>
            <a:ext cx="264160" cy="241300"/>
          </a:xfrm>
          <a:custGeom>
            <a:avLst/>
            <a:gdLst/>
            <a:ahLst/>
            <a:cxnLst/>
            <a:rect l="l" t="t" r="r" b="b"/>
            <a:pathLst>
              <a:path w="264160" h="241300">
                <a:moveTo>
                  <a:pt x="114350" y="0"/>
                </a:moveTo>
                <a:lnTo>
                  <a:pt x="263702" y="218478"/>
                </a:lnTo>
                <a:lnTo>
                  <a:pt x="0" y="240944"/>
                </a:lnTo>
              </a:path>
            </a:pathLst>
          </a:custGeom>
          <a:ln w="7620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89726" y="1317145"/>
            <a:ext cx="1315949" cy="1519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20924" y="1905127"/>
            <a:ext cx="923290" cy="56515"/>
          </a:xfrm>
          <a:custGeom>
            <a:avLst/>
            <a:gdLst/>
            <a:ahLst/>
            <a:cxnLst/>
            <a:rect l="l" t="t" r="r" b="b"/>
            <a:pathLst>
              <a:path w="923290" h="56514">
                <a:moveTo>
                  <a:pt x="922908" y="0"/>
                </a:moveTo>
                <a:lnTo>
                  <a:pt x="0" y="56337"/>
                </a:lnTo>
              </a:path>
            </a:pathLst>
          </a:custGeom>
          <a:ln w="7620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20925" y="1814417"/>
            <a:ext cx="236855" cy="266700"/>
          </a:xfrm>
          <a:custGeom>
            <a:avLst/>
            <a:gdLst/>
            <a:ahLst/>
            <a:cxnLst/>
            <a:rect l="l" t="t" r="r" b="b"/>
            <a:pathLst>
              <a:path w="236854" h="266700">
                <a:moveTo>
                  <a:pt x="220040" y="0"/>
                </a:moveTo>
                <a:lnTo>
                  <a:pt x="0" y="147040"/>
                </a:lnTo>
                <a:lnTo>
                  <a:pt x="236308" y="266204"/>
                </a:lnTo>
              </a:path>
            </a:pathLst>
          </a:custGeom>
          <a:ln w="76200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843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116633"/>
            <a:ext cx="7427291" cy="1143000"/>
          </a:xfrm>
        </p:spPr>
        <p:txBody>
          <a:bodyPr/>
          <a:lstStyle/>
          <a:p>
            <a:r>
              <a:rPr lang="en-GB" dirty="0" smtClean="0"/>
              <a:t>3. </a:t>
            </a:r>
            <a:r>
              <a:rPr lang="en-GB" b="1" dirty="0" smtClean="0"/>
              <a:t>Plan </a:t>
            </a:r>
            <a:br>
              <a:rPr lang="en-GB" b="1" dirty="0" smtClean="0"/>
            </a:br>
            <a:r>
              <a:rPr lang="en-GB" sz="2800" dirty="0" smtClean="0"/>
              <a:t>Forward thinking as a team</a:t>
            </a:r>
            <a:endParaRPr lang="en-GB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61" y="1865313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97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" y="8"/>
            <a:ext cx="9143457" cy="6856273"/>
          </a:xfrm>
          <a:custGeom>
            <a:avLst/>
            <a:gdLst/>
            <a:ahLst/>
            <a:cxnLst/>
            <a:rect l="l" t="t" r="r" b="b"/>
            <a:pathLst>
              <a:path w="10692765" h="7560945">
                <a:moveTo>
                  <a:pt x="0" y="7560564"/>
                </a:moveTo>
                <a:lnTo>
                  <a:pt x="10692383" y="7560564"/>
                </a:lnTo>
                <a:lnTo>
                  <a:pt x="10692383" y="0"/>
                </a:lnTo>
                <a:lnTo>
                  <a:pt x="0" y="0"/>
                </a:lnTo>
                <a:lnTo>
                  <a:pt x="0" y="7560564"/>
                </a:lnTo>
                <a:close/>
              </a:path>
            </a:pathLst>
          </a:custGeom>
          <a:solidFill>
            <a:srgbClr val="DD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31135" y="1436094"/>
            <a:ext cx="2011789" cy="4179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31135" y="1428614"/>
            <a:ext cx="2011789" cy="4187353"/>
          </a:xfrm>
          <a:custGeom>
            <a:avLst/>
            <a:gdLst/>
            <a:ahLst/>
            <a:cxnLst/>
            <a:rect l="l" t="t" r="r" b="b"/>
            <a:pathLst>
              <a:path w="2352675" h="4617720">
                <a:moveTo>
                  <a:pt x="0" y="4617720"/>
                </a:moveTo>
                <a:lnTo>
                  <a:pt x="2352675" y="4617720"/>
                </a:lnTo>
                <a:lnTo>
                  <a:pt x="2352675" y="0"/>
                </a:lnTo>
                <a:lnTo>
                  <a:pt x="0" y="0"/>
                </a:lnTo>
                <a:lnTo>
                  <a:pt x="0" y="4617720"/>
                </a:lnTo>
                <a:close/>
              </a:path>
            </a:pathLst>
          </a:custGeom>
          <a:ln w="152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78091" y="4778775"/>
            <a:ext cx="2265040" cy="2077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09418" y="248296"/>
            <a:ext cx="3513706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2100" b="1" dirty="0">
                <a:latin typeface="TMPTT"/>
                <a:cs typeface="TMPTT"/>
              </a:rPr>
              <a:t>M</a:t>
            </a:r>
            <a:r>
              <a:rPr sz="2100" b="1" spc="-26" dirty="0">
                <a:latin typeface="TMPTT"/>
                <a:cs typeface="TMPTT"/>
              </a:rPr>
              <a:t>a</a:t>
            </a:r>
            <a:r>
              <a:rPr sz="2100" b="1" dirty="0">
                <a:latin typeface="TMPTT"/>
                <a:cs typeface="TMPTT"/>
              </a:rPr>
              <a:t>s</a:t>
            </a:r>
            <a:r>
              <a:rPr sz="2100" b="1" spc="-44" dirty="0">
                <a:latin typeface="TMPTT"/>
                <a:cs typeface="TMPTT"/>
              </a:rPr>
              <a:t>t</a:t>
            </a:r>
            <a:r>
              <a:rPr sz="2100" b="1" dirty="0">
                <a:latin typeface="TMPTT"/>
                <a:cs typeface="TMPTT"/>
              </a:rPr>
              <a:t>erplannin</a:t>
            </a:r>
            <a:r>
              <a:rPr sz="2100" b="1" spc="-53" dirty="0">
                <a:latin typeface="TMPTT"/>
                <a:cs typeface="TMPTT"/>
              </a:rPr>
              <a:t>g</a:t>
            </a:r>
            <a:r>
              <a:rPr sz="2100" b="1" dirty="0">
                <a:latin typeface="TMPTT"/>
                <a:cs typeface="TMPTT"/>
              </a:rPr>
              <a:t>: </a:t>
            </a:r>
            <a:r>
              <a:rPr sz="2100" b="1" spc="-53" dirty="0">
                <a:latin typeface="TMPTT"/>
                <a:cs typeface="TMPTT"/>
              </a:rPr>
              <a:t>P</a:t>
            </a:r>
            <a:r>
              <a:rPr sz="2100" b="1" spc="-44" dirty="0">
                <a:latin typeface="TMPTT"/>
                <a:cs typeface="TMPTT"/>
              </a:rPr>
              <a:t>r</a:t>
            </a:r>
            <a:r>
              <a:rPr sz="2100" b="1" dirty="0">
                <a:latin typeface="TMPTT"/>
                <a:cs typeface="TMPTT"/>
              </a:rPr>
              <a:t>og</a:t>
            </a:r>
            <a:r>
              <a:rPr sz="2100" b="1" spc="-35" dirty="0">
                <a:latin typeface="TMPTT"/>
                <a:cs typeface="TMPTT"/>
              </a:rPr>
              <a:t>r</a:t>
            </a:r>
            <a:r>
              <a:rPr sz="2100" b="1" dirty="0">
                <a:latin typeface="TMPTT"/>
                <a:cs typeface="TMPTT"/>
              </a:rPr>
              <a:t>amming</a:t>
            </a:r>
            <a:endParaRPr sz="2100">
              <a:latin typeface="TMPTT"/>
              <a:cs typeface="TMPT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05181" y="637316"/>
            <a:ext cx="3954075" cy="576"/>
          </a:xfrm>
          <a:custGeom>
            <a:avLst/>
            <a:gdLst/>
            <a:ahLst/>
            <a:cxnLst/>
            <a:rect l="l" t="t" r="r" b="b"/>
            <a:pathLst>
              <a:path w="4624070" h="634">
                <a:moveTo>
                  <a:pt x="0" y="0"/>
                </a:moveTo>
                <a:lnTo>
                  <a:pt x="4624070" y="507"/>
                </a:lnTo>
              </a:path>
            </a:pathLst>
          </a:custGeom>
          <a:ln w="57150">
            <a:solidFill>
              <a:srgbClr val="4446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726" y="200571"/>
            <a:ext cx="660463" cy="10433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1010" y="5874984"/>
            <a:ext cx="6457271" cy="707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2300" b="1" dirty="0">
                <a:latin typeface="TMPTT"/>
                <a:cs typeface="TMPTT"/>
              </a:rPr>
              <a:t>Spe</a:t>
            </a:r>
            <a:r>
              <a:rPr sz="2300" b="1" spc="-48" dirty="0">
                <a:latin typeface="TMPTT"/>
                <a:cs typeface="TMPTT"/>
              </a:rPr>
              <a:t>k</a:t>
            </a:r>
            <a:r>
              <a:rPr sz="2300" b="1" dirty="0">
                <a:latin typeface="TMPTT"/>
                <a:cs typeface="TMPTT"/>
              </a:rPr>
              <a:t>e H</a:t>
            </a:r>
            <a:r>
              <a:rPr sz="2300" b="1" spc="-13" dirty="0">
                <a:latin typeface="TMPTT"/>
                <a:cs typeface="TMPTT"/>
              </a:rPr>
              <a:t>a</a:t>
            </a:r>
            <a:r>
              <a:rPr sz="2300" b="1" dirty="0">
                <a:latin typeface="TMPTT"/>
                <a:cs typeface="TMPTT"/>
              </a:rPr>
              <a:t>ll: </a:t>
            </a:r>
            <a:r>
              <a:rPr sz="2300" b="1" spc="-48" dirty="0">
                <a:latin typeface="TMPTT"/>
                <a:cs typeface="TMPTT"/>
              </a:rPr>
              <a:t>P</a:t>
            </a:r>
            <a:r>
              <a:rPr sz="2300" b="1" spc="-61" dirty="0">
                <a:latin typeface="TMPTT"/>
                <a:cs typeface="TMPTT"/>
              </a:rPr>
              <a:t>r</a:t>
            </a:r>
            <a:r>
              <a:rPr sz="2300" b="1" dirty="0">
                <a:latin typeface="TMPTT"/>
                <a:cs typeface="TMPTT"/>
              </a:rPr>
              <a:t>o</a:t>
            </a:r>
            <a:r>
              <a:rPr sz="2300" b="1" spc="-13" dirty="0">
                <a:latin typeface="TMPTT"/>
                <a:cs typeface="TMPTT"/>
              </a:rPr>
              <a:t>g</a:t>
            </a:r>
            <a:r>
              <a:rPr sz="2300" b="1" spc="-39" dirty="0">
                <a:latin typeface="TMPTT"/>
                <a:cs typeface="TMPTT"/>
              </a:rPr>
              <a:t>r</a:t>
            </a:r>
            <a:r>
              <a:rPr sz="2300" b="1" dirty="0">
                <a:latin typeface="TMPTT"/>
                <a:cs typeface="TMPTT"/>
              </a:rPr>
              <a:t>a</a:t>
            </a:r>
            <a:r>
              <a:rPr sz="2300" b="1" spc="-13" dirty="0">
                <a:latin typeface="TMPTT"/>
                <a:cs typeface="TMPTT"/>
              </a:rPr>
              <a:t>m</a:t>
            </a:r>
            <a:r>
              <a:rPr sz="2300" b="1" dirty="0">
                <a:latin typeface="TMPTT"/>
                <a:cs typeface="TMPTT"/>
              </a:rPr>
              <a:t>ming</a:t>
            </a:r>
            <a:r>
              <a:rPr sz="2300" b="1" spc="-48" dirty="0">
                <a:latin typeface="TMPTT"/>
                <a:cs typeface="TMPTT"/>
              </a:rPr>
              <a:t> </a:t>
            </a:r>
            <a:r>
              <a:rPr sz="2300" b="1" dirty="0">
                <a:latin typeface="TMPTT"/>
                <a:cs typeface="TMPTT"/>
              </a:rPr>
              <a:t>&amp;</a:t>
            </a:r>
            <a:r>
              <a:rPr sz="2300" b="1" spc="-88" dirty="0">
                <a:latin typeface="TMPTT"/>
                <a:cs typeface="TMPTT"/>
              </a:rPr>
              <a:t> </a:t>
            </a:r>
            <a:r>
              <a:rPr sz="2300" b="1" spc="-26" dirty="0">
                <a:latin typeface="TMPTT"/>
                <a:cs typeface="TMPTT"/>
              </a:rPr>
              <a:t>A</a:t>
            </a:r>
            <a:r>
              <a:rPr sz="2300" b="1" spc="-13" dirty="0">
                <a:latin typeface="TMPTT"/>
                <a:cs typeface="TMPTT"/>
              </a:rPr>
              <a:t>u</a:t>
            </a:r>
            <a:r>
              <a:rPr sz="2300" b="1" dirty="0">
                <a:latin typeface="TMPTT"/>
                <a:cs typeface="TMPTT"/>
              </a:rPr>
              <a:t>die</a:t>
            </a:r>
            <a:r>
              <a:rPr sz="2300" b="1" spc="4" dirty="0">
                <a:latin typeface="TMPTT"/>
                <a:cs typeface="TMPTT"/>
              </a:rPr>
              <a:t>n</a:t>
            </a:r>
            <a:r>
              <a:rPr sz="2300" b="1" spc="-18" dirty="0">
                <a:latin typeface="TMPTT"/>
                <a:cs typeface="TMPTT"/>
              </a:rPr>
              <a:t>c</a:t>
            </a:r>
            <a:r>
              <a:rPr sz="2300" b="1" dirty="0">
                <a:latin typeface="TMPTT"/>
                <a:cs typeface="TMPTT"/>
              </a:rPr>
              <a:t>e Pl</a:t>
            </a:r>
            <a:r>
              <a:rPr sz="2300" b="1" spc="-13" dirty="0">
                <a:latin typeface="TMPTT"/>
                <a:cs typeface="TMPTT"/>
              </a:rPr>
              <a:t>a</a:t>
            </a:r>
            <a:r>
              <a:rPr sz="2300" b="1" dirty="0">
                <a:latin typeface="TMPTT"/>
                <a:cs typeface="TMPTT"/>
              </a:rPr>
              <a:t>nning</a:t>
            </a:r>
            <a:r>
              <a:rPr sz="2300" b="1" spc="-48" dirty="0">
                <a:latin typeface="TMPTT"/>
                <a:cs typeface="TMPTT"/>
              </a:rPr>
              <a:t> </a:t>
            </a:r>
            <a:r>
              <a:rPr sz="2300" b="1" dirty="0">
                <a:latin typeface="TMPTT"/>
                <a:cs typeface="TMPTT"/>
              </a:rPr>
              <a:t>2</a:t>
            </a:r>
            <a:r>
              <a:rPr sz="2300" b="1" spc="-48" dirty="0">
                <a:latin typeface="TMPTT"/>
                <a:cs typeface="TMPTT"/>
              </a:rPr>
              <a:t>0</a:t>
            </a:r>
            <a:r>
              <a:rPr sz="2300" b="1" spc="-13" dirty="0">
                <a:latin typeface="TMPTT"/>
                <a:cs typeface="TMPTT"/>
              </a:rPr>
              <a:t>1</a:t>
            </a:r>
            <a:r>
              <a:rPr sz="2300" b="1" dirty="0">
                <a:latin typeface="TMPTT"/>
                <a:cs typeface="TMPTT"/>
              </a:rPr>
              <a:t>7</a:t>
            </a:r>
            <a:endParaRPr sz="2300">
              <a:latin typeface="TMPTT"/>
              <a:cs typeface="TMPT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8432" y="6347745"/>
            <a:ext cx="5719344" cy="5182"/>
          </a:xfrm>
          <a:custGeom>
            <a:avLst/>
            <a:gdLst/>
            <a:ahLst/>
            <a:cxnLst/>
            <a:rect l="l" t="t" r="r" b="b"/>
            <a:pathLst>
              <a:path w="6688455" h="5715">
                <a:moveTo>
                  <a:pt x="0" y="5499"/>
                </a:moveTo>
                <a:lnTo>
                  <a:pt x="6688137" y="0"/>
                </a:lnTo>
              </a:path>
            </a:pathLst>
          </a:custGeom>
          <a:ln w="57150">
            <a:solidFill>
              <a:srgbClr val="4446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21428" y="1453145"/>
            <a:ext cx="2047192" cy="41432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21431" y="1453142"/>
            <a:ext cx="2047627" cy="4143591"/>
          </a:xfrm>
          <a:custGeom>
            <a:avLst/>
            <a:gdLst/>
            <a:ahLst/>
            <a:cxnLst/>
            <a:rect l="l" t="t" r="r" b="b"/>
            <a:pathLst>
              <a:path w="2394585" h="4569460">
                <a:moveTo>
                  <a:pt x="0" y="4569079"/>
                </a:moveTo>
                <a:lnTo>
                  <a:pt x="2394077" y="4569079"/>
                </a:lnTo>
                <a:lnTo>
                  <a:pt x="2394077" y="0"/>
                </a:lnTo>
                <a:lnTo>
                  <a:pt x="0" y="0"/>
                </a:lnTo>
                <a:lnTo>
                  <a:pt x="0" y="4569079"/>
                </a:lnTo>
                <a:close/>
              </a:path>
            </a:pathLst>
          </a:custGeom>
          <a:ln w="152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12772" y="1473874"/>
            <a:ext cx="2047192" cy="41432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12770" y="1473871"/>
            <a:ext cx="2047627" cy="4143591"/>
          </a:xfrm>
          <a:custGeom>
            <a:avLst/>
            <a:gdLst/>
            <a:ahLst/>
            <a:cxnLst/>
            <a:rect l="l" t="t" r="r" b="b"/>
            <a:pathLst>
              <a:path w="2394584" h="4569460">
                <a:moveTo>
                  <a:pt x="0" y="4569079"/>
                </a:moveTo>
                <a:lnTo>
                  <a:pt x="2394077" y="4569079"/>
                </a:lnTo>
                <a:lnTo>
                  <a:pt x="2394077" y="0"/>
                </a:lnTo>
                <a:lnTo>
                  <a:pt x="0" y="0"/>
                </a:lnTo>
                <a:lnTo>
                  <a:pt x="0" y="4569079"/>
                </a:lnTo>
                <a:close/>
              </a:path>
            </a:pathLst>
          </a:custGeom>
          <a:ln w="152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906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6144" y="1257128"/>
            <a:ext cx="3954075" cy="576"/>
          </a:xfrm>
          <a:custGeom>
            <a:avLst/>
            <a:gdLst/>
            <a:ahLst/>
            <a:cxnLst/>
            <a:rect l="l" t="t" r="r" b="b"/>
            <a:pathLst>
              <a:path w="4624070" h="634">
                <a:moveTo>
                  <a:pt x="0" y="0"/>
                </a:moveTo>
                <a:lnTo>
                  <a:pt x="4623981" y="508"/>
                </a:lnTo>
              </a:path>
            </a:pathLst>
          </a:custGeom>
          <a:ln w="101600">
            <a:solidFill>
              <a:srgbClr val="4446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6857" y="1694873"/>
            <a:ext cx="8482093" cy="2205385"/>
          </a:xfrm>
          <a:custGeom>
            <a:avLst/>
            <a:gdLst/>
            <a:ahLst/>
            <a:cxnLst/>
            <a:rect l="l" t="t" r="r" b="b"/>
            <a:pathLst>
              <a:path w="9919335" h="2432050">
                <a:moveTo>
                  <a:pt x="0" y="2431795"/>
                </a:moveTo>
                <a:lnTo>
                  <a:pt x="9918954" y="2431795"/>
                </a:lnTo>
                <a:lnTo>
                  <a:pt x="9918954" y="0"/>
                </a:lnTo>
                <a:lnTo>
                  <a:pt x="0" y="0"/>
                </a:lnTo>
                <a:lnTo>
                  <a:pt x="0" y="2431795"/>
                </a:lnTo>
                <a:close/>
              </a:path>
            </a:pathLst>
          </a:custGeom>
          <a:solidFill>
            <a:srgbClr val="EA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9906" y="2127317"/>
            <a:ext cx="15746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Jan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78077" y="2127317"/>
            <a:ext cx="19656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Dec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7558" y="2076978"/>
            <a:ext cx="0" cy="1757974"/>
          </a:xfrm>
          <a:custGeom>
            <a:avLst/>
            <a:gdLst/>
            <a:ahLst/>
            <a:cxnLst/>
            <a:rect l="l" t="t" r="r" b="b"/>
            <a:pathLst>
              <a:path h="1938654">
                <a:moveTo>
                  <a:pt x="0" y="0"/>
                </a:moveTo>
                <a:lnTo>
                  <a:pt x="0" y="193865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0548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42835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94012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45080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96255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82836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34012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85080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6256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0325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61191" y="2076978"/>
            <a:ext cx="0" cy="1757974"/>
          </a:xfrm>
          <a:custGeom>
            <a:avLst/>
            <a:gdLst/>
            <a:ahLst/>
            <a:cxnLst/>
            <a:rect l="l" t="t" r="r" b="b"/>
            <a:pathLst>
              <a:path h="1938654">
                <a:moveTo>
                  <a:pt x="0" y="0"/>
                </a:moveTo>
                <a:lnTo>
                  <a:pt x="0" y="1938655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91659" y="209425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5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9094" y="2085961"/>
            <a:ext cx="8481007" cy="0"/>
          </a:xfrm>
          <a:custGeom>
            <a:avLst/>
            <a:gdLst/>
            <a:ahLst/>
            <a:cxnLst/>
            <a:rect l="l" t="t" r="r" b="b"/>
            <a:pathLst>
              <a:path w="9918065">
                <a:moveTo>
                  <a:pt x="0" y="0"/>
                </a:moveTo>
                <a:lnTo>
                  <a:pt x="9917557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5384" y="2315021"/>
            <a:ext cx="8448427" cy="0"/>
          </a:xfrm>
          <a:custGeom>
            <a:avLst/>
            <a:gdLst/>
            <a:ahLst/>
            <a:cxnLst/>
            <a:rect l="l" t="t" r="r" b="b"/>
            <a:pathLst>
              <a:path w="9879965">
                <a:moveTo>
                  <a:pt x="0" y="0"/>
                </a:moveTo>
                <a:lnTo>
                  <a:pt x="9879457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9094" y="3843244"/>
            <a:ext cx="8481007" cy="0"/>
          </a:xfrm>
          <a:custGeom>
            <a:avLst/>
            <a:gdLst/>
            <a:ahLst/>
            <a:cxnLst/>
            <a:rect l="l" t="t" r="r" b="b"/>
            <a:pathLst>
              <a:path w="9918065">
                <a:moveTo>
                  <a:pt x="0" y="0"/>
                </a:moveTo>
                <a:lnTo>
                  <a:pt x="9917557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34863" y="1749331"/>
            <a:ext cx="5671019" cy="959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Spe</a:t>
            </a:r>
            <a:r>
              <a:rPr spc="-4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k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e</a:t>
            </a:r>
            <a:r>
              <a:rPr spc="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H</a:t>
            </a:r>
            <a:r>
              <a:rPr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a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ll</a:t>
            </a:r>
            <a:r>
              <a:rPr spc="-127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’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s</a:t>
            </a:r>
            <a:r>
              <a:rPr spc="-66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A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nnual </a:t>
            </a:r>
            <a:r>
              <a:rPr spc="-7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P</a:t>
            </a:r>
            <a:r>
              <a:rPr spc="-3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r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</a:t>
            </a:r>
            <a:r>
              <a:rPr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g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ram</a:t>
            </a:r>
            <a:r>
              <a:rPr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m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in</a:t>
            </a:r>
            <a:r>
              <a:rPr spc="-4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g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:</a:t>
            </a:r>
            <a:r>
              <a:rPr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C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ur</a:t>
            </a:r>
            <a:r>
              <a:rPr spc="-4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r</a:t>
            </a:r>
            <a:r>
              <a:rPr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e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nt</a:t>
            </a:r>
            <a:r>
              <a:rPr spc="-7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pc="-35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V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</a:t>
            </a:r>
            <a:r>
              <a:rPr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s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</a:t>
            </a:r>
            <a:r>
              <a:rPr spc="-3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or</a:t>
            </a:r>
            <a:r>
              <a:rPr spc="-1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pc="-14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r</a:t>
            </a:r>
            <a:r>
              <a:rPr spc="-26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affic</a:t>
            </a:r>
            <a:r>
              <a:rPr spc="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(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2</a:t>
            </a:r>
            <a:r>
              <a:rPr spc="-26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0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1</a:t>
            </a:r>
            <a:r>
              <a:rPr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5</a:t>
            </a:r>
            <a:r>
              <a:rPr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)</a:t>
            </a:r>
            <a:endParaRPr>
              <a:latin typeface="National Trust Display TT"/>
              <a:cs typeface="National Trust Display TT"/>
            </a:endParaRPr>
          </a:p>
          <a:p>
            <a:pPr marL="202037">
              <a:spcBef>
                <a:spcPts val="969"/>
              </a:spcBef>
              <a:tabLst>
                <a:tab pos="965662" algn="l"/>
                <a:tab pos="1743757" algn="l"/>
                <a:tab pos="2501259" algn="l"/>
                <a:tab pos="3294939" algn="l"/>
                <a:tab pos="4074704" algn="l"/>
                <a:tab pos="4852799" algn="l"/>
                <a:tab pos="5624772" algn="l"/>
              </a:tabLst>
            </a:pPr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Feb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Mar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A</a:t>
            </a:r>
            <a:r>
              <a:rPr sz="900" spc="-18" dirty="0">
                <a:solidFill>
                  <a:srgbClr val="585858"/>
                </a:solidFill>
                <a:latin typeface="TMPDisplayTT"/>
                <a:cs typeface="TMPDisplayTT"/>
              </a:rPr>
              <a:t>p</a:t>
            </a:r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r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May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Jun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July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13" dirty="0">
                <a:solidFill>
                  <a:srgbClr val="585858"/>
                </a:solidFill>
                <a:latin typeface="TMPDisplayTT"/>
                <a:cs typeface="TMPDisplayTT"/>
              </a:rPr>
              <a:t>Au</a:t>
            </a:r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g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	</a:t>
            </a:r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Sep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65165" y="2127317"/>
            <a:ext cx="18950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18" dirty="0">
                <a:solidFill>
                  <a:srgbClr val="585858"/>
                </a:solidFill>
                <a:latin typeface="TMPDisplayTT"/>
                <a:cs typeface="TMPDisplayTT"/>
              </a:rPr>
              <a:t>O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c</a:t>
            </a:r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t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11542" y="2127317"/>
            <a:ext cx="20253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13" dirty="0">
                <a:solidFill>
                  <a:srgbClr val="585858"/>
                </a:solidFill>
                <a:latin typeface="TMPDisplayTT"/>
                <a:cs typeface="TMPDisplayTT"/>
              </a:rPr>
              <a:t>Nov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843" y="4008688"/>
            <a:ext cx="2375268" cy="21452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08708" y="3105950"/>
            <a:ext cx="1234115" cy="13087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02823" y="4046192"/>
            <a:ext cx="1965743" cy="18748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09460" y="4318098"/>
            <a:ext cx="1564905" cy="1396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Uncle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a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 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Ope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n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i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ng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 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t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i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m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e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s:</a:t>
            </a:r>
            <a:endParaRPr sz="1000">
              <a:latin typeface="TMPTT"/>
              <a:cs typeface="TMPTT"/>
            </a:endParaRPr>
          </a:p>
          <a:p>
            <a:pPr marL="11132" marR="4453">
              <a:lnSpc>
                <a:spcPct val="86100"/>
              </a:lnSpc>
              <a:spcBef>
                <a:spcPts val="390"/>
              </a:spcBef>
            </a:pP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Curren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ly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pen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 Febru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ry h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lf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term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eek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hen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clo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in, oper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eekends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nly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unt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mid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rch, 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 W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dnesda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–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Sunda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y. This is pr</a:t>
            </a: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vin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very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nfu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13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visi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is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v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 frus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oth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 vis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it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perty.</a:t>
            </a:r>
            <a:endParaRPr sz="900">
              <a:latin typeface="TMPTT"/>
              <a:cs typeface="TMPT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343648" y="3105259"/>
            <a:ext cx="1234115" cy="13087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250252" y="4275258"/>
            <a:ext cx="1234767" cy="1431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Un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e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xplo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e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d </a:t>
            </a:r>
            <a:r>
              <a:rPr sz="1000" b="1" spc="-18" dirty="0">
                <a:solidFill>
                  <a:srgbClr val="252525"/>
                </a:solidFill>
                <a:latin typeface="TMPTT"/>
                <a:cs typeface="TMPTT"/>
              </a:rPr>
              <a:t>P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otent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i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a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l:</a:t>
            </a:r>
            <a:endParaRPr sz="1000">
              <a:latin typeface="TMPTT"/>
              <a:cs typeface="TMPTT"/>
            </a:endParaRPr>
          </a:p>
          <a:p>
            <a:pPr marL="11132" marR="4453">
              <a:lnSpc>
                <a:spcPct val="86200"/>
              </a:lnSpc>
              <a:spcBef>
                <a:spcPts val="390"/>
              </a:spcBef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 prope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nly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per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 durin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 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lid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 The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ulder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feel v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ry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dr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ast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 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mp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ri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to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perio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lo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ro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 dev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lopme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grow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h.</a:t>
            </a:r>
            <a:endParaRPr sz="900">
              <a:latin typeface="TMPTT"/>
              <a:cs typeface="TMPT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707752" y="3975079"/>
            <a:ext cx="1965743" cy="24671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087954" y="4257062"/>
            <a:ext cx="1350967" cy="1515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T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he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 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B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i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g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 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i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pp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er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11132" marR="4453">
              <a:lnSpc>
                <a:spcPct val="86100"/>
              </a:lnSpc>
              <a:spcBef>
                <a:spcPts val="390"/>
              </a:spcBef>
            </a:pP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Curren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ly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 visi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35" dirty="0">
                <a:solidFill>
                  <a:srgbClr val="585858"/>
                </a:solidFill>
                <a:latin typeface="TMPTT"/>
                <a:cs typeface="TMPTT"/>
              </a:rPr>
              <a:t>ffi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func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ioning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li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k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 ride.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This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vin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a huge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22" dirty="0">
                <a:solidFill>
                  <a:srgbClr val="585858"/>
                </a:solidFill>
                <a:latin typeface="TMPTT"/>
                <a:cs typeface="TMPTT"/>
              </a:rPr>
              <a:t>ef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ect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 VE,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mmerc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budge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,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35" dirty="0">
                <a:solidFill>
                  <a:srgbClr val="585858"/>
                </a:solidFill>
                <a:latin typeface="TMPTT"/>
                <a:cs typeface="TMPTT"/>
              </a:rPr>
              <a:t>ffi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ng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re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urce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v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rk.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en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peak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it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ru</a:t>
            </a:r>
            <a:r>
              <a:rPr sz="900" spc="-31" dirty="0">
                <a:solidFill>
                  <a:srgbClr val="585858"/>
                </a:solidFill>
                <a:latin typeface="TMPTT"/>
                <a:cs typeface="TMPTT"/>
              </a:rPr>
              <a:t>gg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demand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cili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egin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cr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k.</a:t>
            </a:r>
            <a:endParaRPr sz="900">
              <a:latin typeface="TMPTT"/>
              <a:cs typeface="TMPT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551460" y="3010594"/>
            <a:ext cx="1234115" cy="13087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479427" y="3955767"/>
            <a:ext cx="2349640" cy="22409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890581" y="4183817"/>
            <a:ext cx="1611060" cy="1277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T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he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 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Ble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a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k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 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Mi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d W</a:t>
            </a:r>
            <a:r>
              <a:rPr sz="1000" b="1" spc="-4" dirty="0">
                <a:solidFill>
                  <a:srgbClr val="252525"/>
                </a:solidFill>
                <a:latin typeface="TMPTT"/>
                <a:cs typeface="TMPTT"/>
              </a:rPr>
              <a:t>i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nter</a:t>
            </a:r>
            <a:endParaRPr sz="1000">
              <a:latin typeface="TMPTT"/>
              <a:cs typeface="TMPTT"/>
            </a:endParaRPr>
          </a:p>
          <a:p>
            <a:pPr marL="11132" marR="4453">
              <a:lnSpc>
                <a:spcPct val="86100"/>
              </a:lnSpc>
              <a:spcBef>
                <a:spcPts val="390"/>
              </a:spcBef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 prope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m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kes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huge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v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ugh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ulder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nths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We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cre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pr</a:t>
            </a: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am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26" dirty="0">
                <a:solidFill>
                  <a:srgbClr val="585858"/>
                </a:solidFill>
                <a:latin typeface="TMPTT"/>
                <a:cs typeface="TMPTT"/>
              </a:rPr>
              <a:t>ff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hich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ill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vis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to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sup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 pr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ugh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his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35" dirty="0">
                <a:solidFill>
                  <a:srgbClr val="585858"/>
                </a:solidFill>
                <a:latin typeface="TMPTT"/>
                <a:cs typeface="TMPTT"/>
              </a:rPr>
              <a:t>ffi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cult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time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help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sup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ort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udgeta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ry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ma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nds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584443" y="2689355"/>
            <a:ext cx="1584486" cy="16802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547674" y="188645"/>
            <a:ext cx="5344231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 marR="4453">
              <a:lnSpc>
                <a:spcPct val="103899"/>
              </a:lnSpc>
            </a:pP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When</a:t>
            </a:r>
            <a:r>
              <a:rPr sz="2500" spc="-61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66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w</a:t>
            </a: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u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ld</a:t>
            </a:r>
            <a:r>
              <a:rPr sz="2500" spc="-61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75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w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e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li</a:t>
            </a:r>
            <a:r>
              <a:rPr sz="2500" spc="-7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k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e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t</a:t>
            </a: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hem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57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</a:t>
            </a: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</a:t>
            </a:r>
            <a:r>
              <a:rPr sz="2500" spc="-61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v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s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t? </a:t>
            </a:r>
            <a:r>
              <a:rPr sz="2500" spc="-1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Cur</a:t>
            </a:r>
            <a:r>
              <a:rPr sz="2500" spc="-7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r</a:t>
            </a:r>
            <a:r>
              <a:rPr sz="2500" spc="-1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ent</a:t>
            </a:r>
            <a:r>
              <a:rPr sz="2500" spc="-75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V</a:t>
            </a:r>
            <a:r>
              <a:rPr sz="2500" spc="-9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isi</a:t>
            </a:r>
            <a:r>
              <a:rPr sz="2500" spc="-57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t</a:t>
            </a:r>
            <a:r>
              <a:rPr sz="2500" spc="-1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or</a:t>
            </a:r>
            <a:r>
              <a:rPr sz="2500" spc="-15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219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T</a:t>
            </a:r>
            <a:r>
              <a:rPr sz="2500" spc="-9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r</a:t>
            </a:r>
            <a:r>
              <a:rPr sz="2500" spc="-31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a</a:t>
            </a:r>
            <a:r>
              <a:rPr sz="2500" spc="-57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ff</a:t>
            </a:r>
            <a:r>
              <a:rPr sz="2500" spc="-31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i</a:t>
            </a:r>
            <a:r>
              <a:rPr sz="2500" spc="-1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c</a:t>
            </a:r>
            <a:r>
              <a:rPr sz="2500" spc="-61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1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Sh</a:t>
            </a:r>
            <a:r>
              <a:rPr sz="2500" spc="-9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ap</a:t>
            </a:r>
            <a:r>
              <a:rPr sz="2500" spc="-13" dirty="0">
                <a:solidFill>
                  <a:srgbClr val="7E7E7E"/>
                </a:solidFill>
                <a:latin typeface="National Trust Display TT"/>
                <a:cs typeface="National Trust Display TT"/>
              </a:rPr>
              <a:t>e:</a:t>
            </a:r>
            <a:endParaRPr sz="2500" dirty="0">
              <a:latin typeface="National Trust Display TT"/>
              <a:cs typeface="National Trust Display T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037871" y="2432133"/>
            <a:ext cx="7474297" cy="969679"/>
          </a:xfrm>
          <a:custGeom>
            <a:avLst/>
            <a:gdLst/>
            <a:ahLst/>
            <a:cxnLst/>
            <a:rect l="l" t="t" r="r" b="b"/>
            <a:pathLst>
              <a:path w="8740775" h="1069339">
                <a:moveTo>
                  <a:pt x="0" y="1009922"/>
                </a:moveTo>
                <a:lnTo>
                  <a:pt x="67644" y="998918"/>
                </a:lnTo>
                <a:lnTo>
                  <a:pt x="134924" y="987938"/>
                </a:lnTo>
                <a:lnTo>
                  <a:pt x="201487" y="976999"/>
                </a:lnTo>
                <a:lnTo>
                  <a:pt x="266976" y="966119"/>
                </a:lnTo>
                <a:lnTo>
                  <a:pt x="331036" y="955312"/>
                </a:lnTo>
                <a:lnTo>
                  <a:pt x="393313" y="944598"/>
                </a:lnTo>
                <a:lnTo>
                  <a:pt x="453452" y="933991"/>
                </a:lnTo>
                <a:lnTo>
                  <a:pt x="511097" y="923510"/>
                </a:lnTo>
                <a:lnTo>
                  <a:pt x="565893" y="913170"/>
                </a:lnTo>
                <a:lnTo>
                  <a:pt x="617486" y="902988"/>
                </a:lnTo>
                <a:lnTo>
                  <a:pt x="664785" y="893220"/>
                </a:lnTo>
                <a:lnTo>
                  <a:pt x="707553" y="883989"/>
                </a:lnTo>
                <a:lnTo>
                  <a:pt x="746713" y="875116"/>
                </a:lnTo>
                <a:lnTo>
                  <a:pt x="800711" y="862087"/>
                </a:lnTo>
                <a:lnTo>
                  <a:pt x="851792" y="848856"/>
                </a:lnTo>
                <a:lnTo>
                  <a:pt x="903075" y="834819"/>
                </a:lnTo>
                <a:lnTo>
                  <a:pt x="957681" y="819372"/>
                </a:lnTo>
                <a:lnTo>
                  <a:pt x="997470" y="807992"/>
                </a:lnTo>
                <a:lnTo>
                  <a:pt x="1018455" y="802131"/>
                </a:lnTo>
                <a:lnTo>
                  <a:pt x="1061530" y="790767"/>
                </a:lnTo>
                <a:lnTo>
                  <a:pt x="1105839" y="779584"/>
                </a:lnTo>
                <a:lnTo>
                  <a:pt x="1128368" y="773949"/>
                </a:lnTo>
                <a:lnTo>
                  <a:pt x="1151099" y="768226"/>
                </a:lnTo>
                <a:lnTo>
                  <a:pt x="1197025" y="756336"/>
                </a:lnTo>
                <a:lnTo>
                  <a:pt x="1243333" y="743558"/>
                </a:lnTo>
                <a:lnTo>
                  <a:pt x="1289739" y="729534"/>
                </a:lnTo>
                <a:lnTo>
                  <a:pt x="1335959" y="713909"/>
                </a:lnTo>
                <a:lnTo>
                  <a:pt x="1381708" y="696326"/>
                </a:lnTo>
                <a:lnTo>
                  <a:pt x="1426703" y="676427"/>
                </a:lnTo>
                <a:lnTo>
                  <a:pt x="1471018" y="653618"/>
                </a:lnTo>
                <a:lnTo>
                  <a:pt x="1516504" y="626612"/>
                </a:lnTo>
                <a:lnTo>
                  <a:pt x="1562932" y="596113"/>
                </a:lnTo>
                <a:lnTo>
                  <a:pt x="1609659" y="563118"/>
                </a:lnTo>
                <a:lnTo>
                  <a:pt x="1656042" y="528626"/>
                </a:lnTo>
                <a:lnTo>
                  <a:pt x="1701440" y="493634"/>
                </a:lnTo>
                <a:lnTo>
                  <a:pt x="1745210" y="459142"/>
                </a:lnTo>
                <a:lnTo>
                  <a:pt x="1786710" y="426147"/>
                </a:lnTo>
                <a:lnTo>
                  <a:pt x="1806407" y="410523"/>
                </a:lnTo>
                <a:lnTo>
                  <a:pt x="1843297" y="381646"/>
                </a:lnTo>
                <a:lnTo>
                  <a:pt x="1876310" y="356761"/>
                </a:lnTo>
                <a:lnTo>
                  <a:pt x="1892089" y="345050"/>
                </a:lnTo>
                <a:lnTo>
                  <a:pt x="1906505" y="334012"/>
                </a:lnTo>
                <a:lnTo>
                  <a:pt x="1942889" y="304566"/>
                </a:lnTo>
                <a:lnTo>
                  <a:pt x="1971718" y="279819"/>
                </a:lnTo>
                <a:lnTo>
                  <a:pt x="1980257" y="272436"/>
                </a:lnTo>
                <a:lnTo>
                  <a:pt x="2012553" y="246219"/>
                </a:lnTo>
                <a:lnTo>
                  <a:pt x="2048137" y="223477"/>
                </a:lnTo>
                <a:lnTo>
                  <a:pt x="2093767" y="201994"/>
                </a:lnTo>
                <a:lnTo>
                  <a:pt x="2140225" y="183548"/>
                </a:lnTo>
                <a:lnTo>
                  <a:pt x="2187477" y="169111"/>
                </a:lnTo>
                <a:lnTo>
                  <a:pt x="2237049" y="159368"/>
                </a:lnTo>
                <a:lnTo>
                  <a:pt x="2276668" y="155553"/>
                </a:lnTo>
                <a:lnTo>
                  <a:pt x="2290466" y="155003"/>
                </a:lnTo>
                <a:lnTo>
                  <a:pt x="2306707" y="155099"/>
                </a:lnTo>
                <a:lnTo>
                  <a:pt x="2355493" y="156919"/>
                </a:lnTo>
                <a:lnTo>
                  <a:pt x="2404767" y="161219"/>
                </a:lnTo>
                <a:lnTo>
                  <a:pt x="2455034" y="168235"/>
                </a:lnTo>
                <a:lnTo>
                  <a:pt x="2506803" y="178204"/>
                </a:lnTo>
                <a:lnTo>
                  <a:pt x="2560579" y="191360"/>
                </a:lnTo>
                <a:lnTo>
                  <a:pt x="2597795" y="202018"/>
                </a:lnTo>
                <a:lnTo>
                  <a:pt x="2636278" y="214267"/>
                </a:lnTo>
                <a:lnTo>
                  <a:pt x="2676557" y="228473"/>
                </a:lnTo>
                <a:lnTo>
                  <a:pt x="2718771" y="244765"/>
                </a:lnTo>
                <a:lnTo>
                  <a:pt x="2762599" y="262857"/>
                </a:lnTo>
                <a:lnTo>
                  <a:pt x="2807720" y="282467"/>
                </a:lnTo>
                <a:lnTo>
                  <a:pt x="2853813" y="303310"/>
                </a:lnTo>
                <a:lnTo>
                  <a:pt x="2900558" y="325102"/>
                </a:lnTo>
                <a:lnTo>
                  <a:pt x="2947634" y="347558"/>
                </a:lnTo>
                <a:lnTo>
                  <a:pt x="2994719" y="370394"/>
                </a:lnTo>
                <a:lnTo>
                  <a:pt x="3041493" y="393326"/>
                </a:lnTo>
                <a:lnTo>
                  <a:pt x="3087636" y="416070"/>
                </a:lnTo>
                <a:lnTo>
                  <a:pt x="3132985" y="438841"/>
                </a:lnTo>
                <a:lnTo>
                  <a:pt x="3177782" y="461994"/>
                </a:lnTo>
                <a:lnTo>
                  <a:pt x="3222314" y="485565"/>
                </a:lnTo>
                <a:lnTo>
                  <a:pt x="3266867" y="509593"/>
                </a:lnTo>
                <a:lnTo>
                  <a:pt x="3311728" y="534117"/>
                </a:lnTo>
                <a:lnTo>
                  <a:pt x="3357183" y="559174"/>
                </a:lnTo>
                <a:lnTo>
                  <a:pt x="3403519" y="584803"/>
                </a:lnTo>
                <a:lnTo>
                  <a:pt x="3427107" y="597843"/>
                </a:lnTo>
                <a:lnTo>
                  <a:pt x="3475302" y="624400"/>
                </a:lnTo>
                <a:lnTo>
                  <a:pt x="3525094" y="651624"/>
                </a:lnTo>
                <a:lnTo>
                  <a:pt x="3550678" y="665498"/>
                </a:lnTo>
                <a:lnTo>
                  <a:pt x="3576926" y="679955"/>
                </a:lnTo>
                <a:lnTo>
                  <a:pt x="3631648" y="711528"/>
                </a:lnTo>
                <a:lnTo>
                  <a:pt x="3688745" y="745725"/>
                </a:lnTo>
                <a:lnTo>
                  <a:pt x="3747506" y="781440"/>
                </a:lnTo>
                <a:lnTo>
                  <a:pt x="3777287" y="799521"/>
                </a:lnTo>
                <a:lnTo>
                  <a:pt x="3837206" y="835440"/>
                </a:lnTo>
                <a:lnTo>
                  <a:pt x="3897007" y="870114"/>
                </a:lnTo>
                <a:lnTo>
                  <a:pt x="3955978" y="902436"/>
                </a:lnTo>
                <a:lnTo>
                  <a:pt x="4013405" y="931300"/>
                </a:lnTo>
                <a:lnTo>
                  <a:pt x="4068577" y="955602"/>
                </a:lnTo>
                <a:lnTo>
                  <a:pt x="4120781" y="974235"/>
                </a:lnTo>
                <a:lnTo>
                  <a:pt x="4170578" y="987002"/>
                </a:lnTo>
                <a:lnTo>
                  <a:pt x="4219076" y="994937"/>
                </a:lnTo>
                <a:lnTo>
                  <a:pt x="4266275" y="998790"/>
                </a:lnTo>
                <a:lnTo>
                  <a:pt x="4289386" y="999420"/>
                </a:lnTo>
                <a:lnTo>
                  <a:pt x="4312171" y="999308"/>
                </a:lnTo>
                <a:lnTo>
                  <a:pt x="4356763" y="997238"/>
                </a:lnTo>
                <a:lnTo>
                  <a:pt x="4400048" y="993328"/>
                </a:lnTo>
                <a:lnTo>
                  <a:pt x="4442024" y="988325"/>
                </a:lnTo>
                <a:lnTo>
                  <a:pt x="4482689" y="982977"/>
                </a:lnTo>
                <a:lnTo>
                  <a:pt x="4502528" y="980407"/>
                </a:lnTo>
                <a:lnTo>
                  <a:pt x="4541221" y="975943"/>
                </a:lnTo>
                <a:lnTo>
                  <a:pt x="4596141" y="972678"/>
                </a:lnTo>
                <a:lnTo>
                  <a:pt x="4613250" y="972745"/>
                </a:lnTo>
                <a:lnTo>
                  <a:pt x="4629821" y="973188"/>
                </a:lnTo>
                <a:lnTo>
                  <a:pt x="4645910" y="973862"/>
                </a:lnTo>
                <a:lnTo>
                  <a:pt x="4661577" y="974626"/>
                </a:lnTo>
                <a:lnTo>
                  <a:pt x="4676879" y="975337"/>
                </a:lnTo>
                <a:lnTo>
                  <a:pt x="4691874" y="975853"/>
                </a:lnTo>
                <a:lnTo>
                  <a:pt x="4706619" y="976030"/>
                </a:lnTo>
                <a:lnTo>
                  <a:pt x="4721174" y="975728"/>
                </a:lnTo>
                <a:lnTo>
                  <a:pt x="4764268" y="970512"/>
                </a:lnTo>
                <a:lnTo>
                  <a:pt x="4807726" y="955842"/>
                </a:lnTo>
                <a:lnTo>
                  <a:pt x="4853111" y="927871"/>
                </a:lnTo>
                <a:lnTo>
                  <a:pt x="4885088" y="899667"/>
                </a:lnTo>
                <a:lnTo>
                  <a:pt x="4918069" y="862078"/>
                </a:lnTo>
                <a:lnTo>
                  <a:pt x="4951750" y="816638"/>
                </a:lnTo>
                <a:lnTo>
                  <a:pt x="4985880" y="765234"/>
                </a:lnTo>
                <a:lnTo>
                  <a:pt x="5020210" y="709752"/>
                </a:lnTo>
                <a:lnTo>
                  <a:pt x="5054490" y="652080"/>
                </a:lnTo>
                <a:lnTo>
                  <a:pt x="5088469" y="594107"/>
                </a:lnTo>
                <a:lnTo>
                  <a:pt x="5105268" y="565596"/>
                </a:lnTo>
                <a:lnTo>
                  <a:pt x="5138329" y="510709"/>
                </a:lnTo>
                <a:lnTo>
                  <a:pt x="5170464" y="460238"/>
                </a:lnTo>
                <a:lnTo>
                  <a:pt x="5201424" y="416070"/>
                </a:lnTo>
                <a:lnTo>
                  <a:pt x="5231149" y="376616"/>
                </a:lnTo>
                <a:lnTo>
                  <a:pt x="5259862" y="338973"/>
                </a:lnTo>
                <a:lnTo>
                  <a:pt x="5287742" y="303177"/>
                </a:lnTo>
                <a:lnTo>
                  <a:pt x="5314966" y="269264"/>
                </a:lnTo>
                <a:lnTo>
                  <a:pt x="5341712" y="237270"/>
                </a:lnTo>
                <a:lnTo>
                  <a:pt x="5368156" y="207231"/>
                </a:lnTo>
                <a:lnTo>
                  <a:pt x="5394477" y="179181"/>
                </a:lnTo>
                <a:lnTo>
                  <a:pt x="5434115" y="140917"/>
                </a:lnTo>
                <a:lnTo>
                  <a:pt x="5474474" y="107333"/>
                </a:lnTo>
                <a:lnTo>
                  <a:pt x="5514773" y="77999"/>
                </a:lnTo>
                <a:lnTo>
                  <a:pt x="5554195" y="52611"/>
                </a:lnTo>
                <a:lnTo>
                  <a:pt x="5593457" y="31654"/>
                </a:lnTo>
                <a:lnTo>
                  <a:pt x="5633278" y="15610"/>
                </a:lnTo>
                <a:lnTo>
                  <a:pt x="5674374" y="4963"/>
                </a:lnTo>
                <a:lnTo>
                  <a:pt x="5717463" y="198"/>
                </a:lnTo>
                <a:lnTo>
                  <a:pt x="5732393" y="0"/>
                </a:lnTo>
                <a:lnTo>
                  <a:pt x="5747651" y="526"/>
                </a:lnTo>
                <a:lnTo>
                  <a:pt x="5796002" y="4269"/>
                </a:lnTo>
                <a:lnTo>
                  <a:pt x="5847586" y="11439"/>
                </a:lnTo>
                <a:lnTo>
                  <a:pt x="5901077" y="23832"/>
                </a:lnTo>
                <a:lnTo>
                  <a:pt x="5955147" y="43247"/>
                </a:lnTo>
                <a:lnTo>
                  <a:pt x="5990860" y="60979"/>
                </a:lnTo>
                <a:lnTo>
                  <a:pt x="6025848" y="83164"/>
                </a:lnTo>
                <a:lnTo>
                  <a:pt x="6059718" y="110333"/>
                </a:lnTo>
                <a:lnTo>
                  <a:pt x="6092075" y="143020"/>
                </a:lnTo>
                <a:lnTo>
                  <a:pt x="6123033" y="184574"/>
                </a:lnTo>
                <a:lnTo>
                  <a:pt x="6153060" y="236301"/>
                </a:lnTo>
                <a:lnTo>
                  <a:pt x="6182300" y="295675"/>
                </a:lnTo>
                <a:lnTo>
                  <a:pt x="6210898" y="360166"/>
                </a:lnTo>
                <a:lnTo>
                  <a:pt x="6238998" y="427246"/>
                </a:lnTo>
                <a:lnTo>
                  <a:pt x="6252906" y="460967"/>
                </a:lnTo>
                <a:lnTo>
                  <a:pt x="6266744" y="494388"/>
                </a:lnTo>
                <a:lnTo>
                  <a:pt x="6294279" y="559062"/>
                </a:lnTo>
                <a:lnTo>
                  <a:pt x="6321748" y="618740"/>
                </a:lnTo>
                <a:lnTo>
                  <a:pt x="6349295" y="670894"/>
                </a:lnTo>
                <a:lnTo>
                  <a:pt x="6377063" y="712996"/>
                </a:lnTo>
                <a:lnTo>
                  <a:pt x="6404895" y="746721"/>
                </a:lnTo>
                <a:lnTo>
                  <a:pt x="6432612" y="775619"/>
                </a:lnTo>
                <a:lnTo>
                  <a:pt x="6473970" y="810542"/>
                </a:lnTo>
                <a:lnTo>
                  <a:pt x="6515065" y="836218"/>
                </a:lnTo>
                <a:lnTo>
                  <a:pt x="6555894" y="853613"/>
                </a:lnTo>
                <a:lnTo>
                  <a:pt x="6596454" y="863694"/>
                </a:lnTo>
                <a:lnTo>
                  <a:pt x="6636744" y="867427"/>
                </a:lnTo>
                <a:lnTo>
                  <a:pt x="6650113" y="867428"/>
                </a:lnTo>
                <a:lnTo>
                  <a:pt x="6663570" y="866469"/>
                </a:lnTo>
                <a:lnTo>
                  <a:pt x="6704691" y="856380"/>
                </a:lnTo>
                <a:lnTo>
                  <a:pt x="6746285" y="837157"/>
                </a:lnTo>
                <a:lnTo>
                  <a:pt x="6787511" y="810961"/>
                </a:lnTo>
                <a:lnTo>
                  <a:pt x="6827529" y="779956"/>
                </a:lnTo>
                <a:lnTo>
                  <a:pt x="6865497" y="746305"/>
                </a:lnTo>
                <a:lnTo>
                  <a:pt x="6900574" y="712170"/>
                </a:lnTo>
                <a:lnTo>
                  <a:pt x="6931523" y="677612"/>
                </a:lnTo>
                <a:lnTo>
                  <a:pt x="6957493" y="637820"/>
                </a:lnTo>
                <a:lnTo>
                  <a:pt x="6980256" y="594411"/>
                </a:lnTo>
                <a:lnTo>
                  <a:pt x="6994601" y="564533"/>
                </a:lnTo>
                <a:lnTo>
                  <a:pt x="7001737" y="549554"/>
                </a:lnTo>
                <a:lnTo>
                  <a:pt x="7023859" y="505421"/>
                </a:lnTo>
                <a:lnTo>
                  <a:pt x="7048547" y="464183"/>
                </a:lnTo>
                <a:lnTo>
                  <a:pt x="7077722" y="428008"/>
                </a:lnTo>
                <a:lnTo>
                  <a:pt x="7088458" y="416742"/>
                </a:lnTo>
                <a:lnTo>
                  <a:pt x="7099305" y="405012"/>
                </a:lnTo>
                <a:lnTo>
                  <a:pt x="7110286" y="392948"/>
                </a:lnTo>
                <a:lnTo>
                  <a:pt x="7121423" y="380678"/>
                </a:lnTo>
                <a:lnTo>
                  <a:pt x="7132739" y="368332"/>
                </a:lnTo>
                <a:lnTo>
                  <a:pt x="7167978" y="332128"/>
                </a:lnTo>
                <a:lnTo>
                  <a:pt x="7205620" y="299885"/>
                </a:lnTo>
                <a:lnTo>
                  <a:pt x="7246265" y="275087"/>
                </a:lnTo>
                <a:lnTo>
                  <a:pt x="7290512" y="261219"/>
                </a:lnTo>
                <a:lnTo>
                  <a:pt x="7306166" y="259627"/>
                </a:lnTo>
                <a:lnTo>
                  <a:pt x="7322308" y="259766"/>
                </a:lnTo>
                <a:lnTo>
                  <a:pt x="7374744" y="271778"/>
                </a:lnTo>
                <a:lnTo>
                  <a:pt x="7413902" y="289124"/>
                </a:lnTo>
                <a:lnTo>
                  <a:pt x="7455653" y="312593"/>
                </a:lnTo>
                <a:lnTo>
                  <a:pt x="7499213" y="340977"/>
                </a:lnTo>
                <a:lnTo>
                  <a:pt x="7543796" y="373065"/>
                </a:lnTo>
                <a:lnTo>
                  <a:pt x="7588620" y="407649"/>
                </a:lnTo>
                <a:lnTo>
                  <a:pt x="7632899" y="443519"/>
                </a:lnTo>
                <a:lnTo>
                  <a:pt x="7675851" y="479466"/>
                </a:lnTo>
                <a:lnTo>
                  <a:pt x="7716690" y="514280"/>
                </a:lnTo>
                <a:lnTo>
                  <a:pt x="7736072" y="530885"/>
                </a:lnTo>
                <a:lnTo>
                  <a:pt x="7754632" y="546753"/>
                </a:lnTo>
                <a:lnTo>
                  <a:pt x="7788158" y="578708"/>
                </a:lnTo>
                <a:lnTo>
                  <a:pt x="7817294" y="612470"/>
                </a:lnTo>
                <a:lnTo>
                  <a:pt x="7843466" y="647470"/>
                </a:lnTo>
                <a:lnTo>
                  <a:pt x="7868099" y="683137"/>
                </a:lnTo>
                <a:lnTo>
                  <a:pt x="7880284" y="701043"/>
                </a:lnTo>
                <a:lnTo>
                  <a:pt x="7892618" y="718902"/>
                </a:lnTo>
                <a:lnTo>
                  <a:pt x="7918447" y="754194"/>
                </a:lnTo>
                <a:lnTo>
                  <a:pt x="7947012" y="788444"/>
                </a:lnTo>
                <a:lnTo>
                  <a:pt x="7979737" y="821081"/>
                </a:lnTo>
                <a:lnTo>
                  <a:pt x="8018048" y="851537"/>
                </a:lnTo>
                <a:lnTo>
                  <a:pt x="8063369" y="879239"/>
                </a:lnTo>
                <a:lnTo>
                  <a:pt x="8119071" y="904821"/>
                </a:lnTo>
                <a:lnTo>
                  <a:pt x="8185608" y="929222"/>
                </a:lnTo>
                <a:lnTo>
                  <a:pt x="8221982" y="940947"/>
                </a:lnTo>
                <a:lnTo>
                  <a:pt x="8259916" y="952338"/>
                </a:lnTo>
                <a:lnTo>
                  <a:pt x="8299027" y="963380"/>
                </a:lnTo>
                <a:lnTo>
                  <a:pt x="8338931" y="974061"/>
                </a:lnTo>
                <a:lnTo>
                  <a:pt x="8379246" y="984367"/>
                </a:lnTo>
                <a:lnTo>
                  <a:pt x="8419588" y="994285"/>
                </a:lnTo>
                <a:lnTo>
                  <a:pt x="8459576" y="1003803"/>
                </a:lnTo>
                <a:lnTo>
                  <a:pt x="8498825" y="1012906"/>
                </a:lnTo>
                <a:lnTo>
                  <a:pt x="8536953" y="1021582"/>
                </a:lnTo>
                <a:lnTo>
                  <a:pt x="8608312" y="1037598"/>
                </a:lnTo>
                <a:lnTo>
                  <a:pt x="8640778" y="1044912"/>
                </a:lnTo>
                <a:lnTo>
                  <a:pt x="8670591" y="1051746"/>
                </a:lnTo>
                <a:lnTo>
                  <a:pt x="8697367" y="1058086"/>
                </a:lnTo>
                <a:lnTo>
                  <a:pt x="8720724" y="1063919"/>
                </a:lnTo>
                <a:lnTo>
                  <a:pt x="8740279" y="1069231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4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6248" y="107110"/>
            <a:ext cx="7427291" cy="1166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16"/>
            <a:r>
              <a:rPr sz="2500" spc="-100" dirty="0"/>
              <a:t>P</a:t>
            </a:r>
            <a:r>
              <a:rPr sz="2500" spc="-75" dirty="0"/>
              <a:t>r</a:t>
            </a:r>
            <a:r>
              <a:rPr sz="2500" spc="-13" dirty="0"/>
              <a:t>ogra</a:t>
            </a:r>
            <a:r>
              <a:rPr sz="2500" spc="-18" dirty="0"/>
              <a:t>m</a:t>
            </a:r>
            <a:r>
              <a:rPr sz="2500" spc="-22" dirty="0"/>
              <a:t>m</a:t>
            </a:r>
            <a:r>
              <a:rPr sz="2500" spc="-4" dirty="0"/>
              <a:t>i</a:t>
            </a:r>
            <a:r>
              <a:rPr sz="2500" spc="-13" dirty="0"/>
              <a:t>ng</a:t>
            </a:r>
            <a:r>
              <a:rPr sz="2500" spc="-48" dirty="0"/>
              <a:t> </a:t>
            </a:r>
            <a:r>
              <a:rPr sz="2500" spc="-13" dirty="0"/>
              <a:t>Pl</a:t>
            </a:r>
            <a:r>
              <a:rPr sz="2500" spc="-9" dirty="0"/>
              <a:t>a</a:t>
            </a:r>
            <a:r>
              <a:rPr sz="2500" spc="-13" dirty="0"/>
              <a:t>nning</a:t>
            </a:r>
            <a:r>
              <a:rPr sz="2500" spc="-48" dirty="0"/>
              <a:t> </a:t>
            </a:r>
            <a:r>
              <a:rPr sz="2500" spc="-18" dirty="0"/>
              <a:t>2</a:t>
            </a:r>
            <a:r>
              <a:rPr sz="2500" spc="-70" dirty="0"/>
              <a:t>0</a:t>
            </a:r>
            <a:r>
              <a:rPr sz="2500" spc="-13" dirty="0"/>
              <a:t>17</a:t>
            </a:r>
            <a:endParaRPr sz="2500" dirty="0"/>
          </a:p>
          <a:p>
            <a:pPr marL="26716">
              <a:spcBef>
                <a:spcPts val="114"/>
              </a:spcBef>
            </a:pPr>
            <a:r>
              <a:rPr sz="2500" spc="-18" dirty="0">
                <a:solidFill>
                  <a:srgbClr val="7E7E7E"/>
                </a:solidFill>
              </a:rPr>
              <a:t>Un</a:t>
            </a:r>
            <a:r>
              <a:rPr sz="2500" spc="-61" dirty="0">
                <a:solidFill>
                  <a:srgbClr val="7E7E7E"/>
                </a:solidFill>
              </a:rPr>
              <a:t>t</a:t>
            </a:r>
            <a:r>
              <a:rPr sz="2500" spc="-13" dirty="0">
                <a:solidFill>
                  <a:srgbClr val="7E7E7E"/>
                </a:solidFill>
              </a:rPr>
              <a:t>old</a:t>
            </a:r>
            <a:r>
              <a:rPr sz="2500" spc="-83" dirty="0">
                <a:solidFill>
                  <a:srgbClr val="7E7E7E"/>
                </a:solidFill>
              </a:rPr>
              <a:t> </a:t>
            </a:r>
            <a:r>
              <a:rPr sz="2500" spc="-188" dirty="0">
                <a:solidFill>
                  <a:srgbClr val="7E7E7E"/>
                </a:solidFill>
              </a:rPr>
              <a:t>T</a:t>
            </a:r>
            <a:r>
              <a:rPr sz="2500" spc="-13" dirty="0">
                <a:solidFill>
                  <a:srgbClr val="7E7E7E"/>
                </a:solidFill>
              </a:rPr>
              <a:t>ales</a:t>
            </a:r>
            <a:r>
              <a:rPr sz="2500" spc="-4" dirty="0">
                <a:solidFill>
                  <a:srgbClr val="7E7E7E"/>
                </a:solidFill>
              </a:rPr>
              <a:t> </a:t>
            </a:r>
            <a:r>
              <a:rPr sz="2500" spc="-44" dirty="0">
                <a:solidFill>
                  <a:srgbClr val="7E7E7E"/>
                </a:solidFill>
              </a:rPr>
              <a:t>o</a:t>
            </a:r>
            <a:r>
              <a:rPr sz="2500" spc="-9" dirty="0">
                <a:solidFill>
                  <a:srgbClr val="7E7E7E"/>
                </a:solidFill>
              </a:rPr>
              <a:t>f</a:t>
            </a:r>
            <a:r>
              <a:rPr sz="2500" spc="-61" dirty="0">
                <a:solidFill>
                  <a:srgbClr val="7E7E7E"/>
                </a:solidFill>
              </a:rPr>
              <a:t> </a:t>
            </a:r>
            <a:r>
              <a:rPr sz="2500" spc="-9" dirty="0">
                <a:solidFill>
                  <a:srgbClr val="7E7E7E"/>
                </a:solidFill>
              </a:rPr>
              <a:t>S</a:t>
            </a:r>
            <a:r>
              <a:rPr sz="2500" spc="-13" dirty="0">
                <a:solidFill>
                  <a:srgbClr val="7E7E7E"/>
                </a:solidFill>
              </a:rPr>
              <a:t>pe</a:t>
            </a:r>
            <a:r>
              <a:rPr sz="2500" spc="-61" dirty="0">
                <a:solidFill>
                  <a:srgbClr val="7E7E7E"/>
                </a:solidFill>
              </a:rPr>
              <a:t>k</a:t>
            </a:r>
            <a:r>
              <a:rPr sz="2500" spc="-13" dirty="0">
                <a:solidFill>
                  <a:srgbClr val="7E7E7E"/>
                </a:solidFill>
              </a:rPr>
              <a:t>e</a:t>
            </a:r>
            <a:r>
              <a:rPr sz="2500" spc="-4" dirty="0">
                <a:solidFill>
                  <a:srgbClr val="7E7E7E"/>
                </a:solidFill>
              </a:rPr>
              <a:t> </a:t>
            </a:r>
            <a:r>
              <a:rPr sz="2500" spc="-18" dirty="0">
                <a:solidFill>
                  <a:srgbClr val="7E7E7E"/>
                </a:solidFill>
              </a:rPr>
              <a:t>Ha</a:t>
            </a:r>
            <a:r>
              <a:rPr sz="2500" spc="-4" dirty="0">
                <a:solidFill>
                  <a:srgbClr val="7E7E7E"/>
                </a:solidFill>
              </a:rPr>
              <a:t>l</a:t>
            </a:r>
            <a:r>
              <a:rPr sz="2500" spc="-9" dirty="0">
                <a:solidFill>
                  <a:srgbClr val="7E7E7E"/>
                </a:solidFill>
              </a:rPr>
              <a:t>l:</a:t>
            </a:r>
            <a:r>
              <a:rPr sz="2500" spc="-22" dirty="0">
                <a:solidFill>
                  <a:srgbClr val="7E7E7E"/>
                </a:solidFill>
              </a:rPr>
              <a:t> </a:t>
            </a:r>
            <a:r>
              <a:rPr sz="2500" spc="-13" dirty="0">
                <a:solidFill>
                  <a:srgbClr val="7E7E7E"/>
                </a:solidFill>
              </a:rPr>
              <a:t>Curious</a:t>
            </a:r>
            <a:r>
              <a:rPr sz="2500" dirty="0">
                <a:solidFill>
                  <a:srgbClr val="7E7E7E"/>
                </a:solidFill>
              </a:rPr>
              <a:t> </a:t>
            </a:r>
            <a:r>
              <a:rPr sz="2500" spc="-13" dirty="0">
                <a:solidFill>
                  <a:srgbClr val="7E7E7E"/>
                </a:solidFill>
              </a:rPr>
              <a:t>Min</a:t>
            </a:r>
            <a:r>
              <a:rPr sz="2500" spc="-9" dirty="0">
                <a:solidFill>
                  <a:srgbClr val="7E7E7E"/>
                </a:solidFill>
              </a:rPr>
              <a:t>d</a:t>
            </a:r>
            <a:r>
              <a:rPr sz="2500" spc="-13" dirty="0">
                <a:solidFill>
                  <a:srgbClr val="7E7E7E"/>
                </a:solidFill>
              </a:rPr>
              <a:t>s</a:t>
            </a:r>
            <a:r>
              <a:rPr sz="2500" spc="-4" dirty="0">
                <a:solidFill>
                  <a:srgbClr val="7E7E7E"/>
                </a:solidFill>
              </a:rPr>
              <a:t> </a:t>
            </a:r>
            <a:r>
              <a:rPr sz="2500" spc="-18" dirty="0">
                <a:solidFill>
                  <a:srgbClr val="7E7E7E"/>
                </a:solidFill>
              </a:rPr>
              <a:t>&amp;</a:t>
            </a:r>
            <a:r>
              <a:rPr sz="2500" spc="-22" dirty="0">
                <a:solidFill>
                  <a:srgbClr val="7E7E7E"/>
                </a:solidFill>
              </a:rPr>
              <a:t> </a:t>
            </a:r>
            <a:r>
              <a:rPr sz="2500" spc="-13" dirty="0">
                <a:solidFill>
                  <a:srgbClr val="7E7E7E"/>
                </a:solidFill>
              </a:rPr>
              <a:t>Out</a:t>
            </a:r>
            <a:r>
              <a:rPr sz="2500" spc="-26" dirty="0">
                <a:solidFill>
                  <a:srgbClr val="7E7E7E"/>
                </a:solidFill>
              </a:rPr>
              <a:t> </a:t>
            </a:r>
            <a:r>
              <a:rPr sz="2500" spc="-13" dirty="0">
                <a:solidFill>
                  <a:srgbClr val="7E7E7E"/>
                </a:solidFill>
              </a:rPr>
              <a:t>a</a:t>
            </a:r>
            <a:r>
              <a:rPr sz="2500" spc="-9" dirty="0">
                <a:solidFill>
                  <a:srgbClr val="7E7E7E"/>
                </a:solidFill>
              </a:rPr>
              <a:t>n</a:t>
            </a:r>
            <a:r>
              <a:rPr sz="2500" spc="-18" dirty="0">
                <a:solidFill>
                  <a:srgbClr val="7E7E7E"/>
                </a:solidFill>
              </a:rPr>
              <a:t>d</a:t>
            </a:r>
            <a:r>
              <a:rPr sz="2500" spc="-83" dirty="0">
                <a:solidFill>
                  <a:srgbClr val="7E7E7E"/>
                </a:solidFill>
              </a:rPr>
              <a:t> </a:t>
            </a:r>
            <a:r>
              <a:rPr sz="2500" spc="-13" dirty="0">
                <a:solidFill>
                  <a:srgbClr val="7E7E7E"/>
                </a:solidFill>
              </a:rPr>
              <a:t>Abouts</a:t>
            </a:r>
            <a:endParaRPr sz="2500" dirty="0"/>
          </a:p>
        </p:txBody>
      </p:sp>
      <p:sp>
        <p:nvSpPr>
          <p:cNvPr id="3" name="object 3"/>
          <p:cNvSpPr/>
          <p:nvPr/>
        </p:nvSpPr>
        <p:spPr>
          <a:xfrm>
            <a:off x="386148" y="1236057"/>
            <a:ext cx="7559004" cy="21305"/>
          </a:xfrm>
          <a:custGeom>
            <a:avLst/>
            <a:gdLst/>
            <a:ahLst/>
            <a:cxnLst/>
            <a:rect l="l" t="t" r="r" b="b"/>
            <a:pathLst>
              <a:path w="8839835" h="23494">
                <a:moveTo>
                  <a:pt x="0" y="23240"/>
                </a:moveTo>
                <a:lnTo>
                  <a:pt x="8839746" y="0"/>
                </a:lnTo>
              </a:path>
            </a:pathLst>
          </a:custGeom>
          <a:ln w="101600">
            <a:solidFill>
              <a:srgbClr val="4446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6879" y="1401292"/>
            <a:ext cx="8382181" cy="5044171"/>
          </a:xfrm>
          <a:custGeom>
            <a:avLst/>
            <a:gdLst/>
            <a:ahLst/>
            <a:cxnLst/>
            <a:rect l="l" t="t" r="r" b="b"/>
            <a:pathLst>
              <a:path w="9802495" h="5562600">
                <a:moveTo>
                  <a:pt x="0" y="5562473"/>
                </a:moveTo>
                <a:lnTo>
                  <a:pt x="9801987" y="5562473"/>
                </a:lnTo>
                <a:lnTo>
                  <a:pt x="9801987" y="0"/>
                </a:lnTo>
                <a:lnTo>
                  <a:pt x="0" y="0"/>
                </a:lnTo>
                <a:lnTo>
                  <a:pt x="0" y="5562473"/>
                </a:lnTo>
                <a:close/>
              </a:path>
            </a:pathLst>
          </a:custGeom>
          <a:solidFill>
            <a:srgbClr val="EA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57759" y="847881"/>
            <a:ext cx="185376" cy="1341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68094" y="6614897"/>
            <a:ext cx="1264999" cy="2410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" y="6139631"/>
            <a:ext cx="391921" cy="7162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7709" y="1612612"/>
            <a:ext cx="7923895" cy="1022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110" marR="4453">
              <a:lnSpc>
                <a:spcPct val="86200"/>
              </a:lnSpc>
            </a:pPr>
            <a:r>
              <a:rPr sz="1200" spc="-88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un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ock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the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ts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Spe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k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100" dirty="0">
                <a:solidFill>
                  <a:srgbClr val="27415F"/>
                </a:solidFill>
                <a:latin typeface="National Trust TT"/>
                <a:cs typeface="National Trust TT"/>
              </a:rPr>
              <a:t>’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hau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st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b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x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po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ing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the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100" dirty="0">
                <a:solidFill>
                  <a:srgbClr val="27415F"/>
                </a:solidFill>
                <a:latin typeface="National Trust TT"/>
                <a:cs typeface="National Trust TT"/>
              </a:rPr>
              <a:t>’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 hi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6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when it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 in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at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</a:t>
            </a:r>
            <a:r>
              <a:rPr sz="1200" spc="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 and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ec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57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.</a:t>
            </a:r>
            <a:r>
              <a:rPr sz="1200" spc="-57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his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on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 the truth behi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 one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Li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po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ol</a:t>
            </a:r>
            <a:r>
              <a:rPr sz="1200" spc="-92" dirty="0">
                <a:solidFill>
                  <a:srgbClr val="27415F"/>
                </a:solidFill>
                <a:latin typeface="National Trust TT"/>
                <a:cs typeface="National Trust TT"/>
              </a:rPr>
              <a:t>’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 mo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 </a:t>
            </a:r>
            <a:r>
              <a:rPr sz="1200" spc="9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amous ghost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s…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spc="-6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 the un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Ma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and</a:t>
            </a:r>
            <a:r>
              <a:rPr sz="1200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king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oughout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ar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until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ch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 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omantic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ic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6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66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att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.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the 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be</a:t>
            </a:r>
            <a:r>
              <a:rPr sz="1200" spc="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 in</a:t>
            </a:r>
            <a:r>
              <a:rPr sz="1200" spc="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the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m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cha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s,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b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ginning</a:t>
            </a:r>
            <a:r>
              <a:rPr sz="1200" spc="-6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spc="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i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i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ap</a:t>
            </a:r>
            <a:r>
              <a:rPr sz="1200" i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i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i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i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ne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:</a:t>
            </a:r>
            <a:r>
              <a:rPr sz="1200" i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i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ducti</a:t>
            </a:r>
            <a:r>
              <a:rPr sz="1200" i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i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i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i="1" spc="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i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i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i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i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i="1" spc="9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.</a:t>
            </a:r>
            <a:endParaRPr sz="1200">
              <a:latin typeface="National Trust TT"/>
              <a:cs typeface="National Trust TT"/>
            </a:endParaRPr>
          </a:p>
          <a:p>
            <a:pPr marL="11132">
              <a:spcBef>
                <a:spcPts val="482"/>
              </a:spcBef>
            </a:pPr>
            <a:r>
              <a:rPr sz="2100" i="1" spc="-13" dirty="0">
                <a:solidFill>
                  <a:srgbClr val="27415F"/>
                </a:solidFill>
                <a:latin typeface="Viner Hand ITC"/>
                <a:cs typeface="Viner Hand ITC"/>
              </a:rPr>
              <a:t>Programmin</a:t>
            </a:r>
            <a:r>
              <a:rPr sz="2100" i="1" spc="-22" dirty="0">
                <a:solidFill>
                  <a:srgbClr val="27415F"/>
                </a:solidFill>
                <a:latin typeface="Viner Hand ITC"/>
                <a:cs typeface="Viner Hand ITC"/>
              </a:rPr>
              <a:t>g</a:t>
            </a:r>
            <a:r>
              <a:rPr sz="2100" i="1" spc="-9" dirty="0">
                <a:solidFill>
                  <a:srgbClr val="27415F"/>
                </a:solidFill>
                <a:latin typeface="Viner Hand ITC"/>
                <a:cs typeface="Viner Hand ITC"/>
              </a:rPr>
              <a:t>:</a:t>
            </a:r>
            <a:r>
              <a:rPr sz="2100" i="1" dirty="0">
                <a:solidFill>
                  <a:srgbClr val="27415F"/>
                </a:solidFill>
                <a:latin typeface="Viner Hand ITC"/>
                <a:cs typeface="Viner Hand ITC"/>
              </a:rPr>
              <a:t> </a:t>
            </a:r>
            <a:r>
              <a:rPr sz="2100" i="1" spc="-4" dirty="0">
                <a:solidFill>
                  <a:srgbClr val="27415F"/>
                </a:solidFill>
                <a:latin typeface="Viner Hand ITC"/>
                <a:cs typeface="Viner Hand ITC"/>
              </a:rPr>
              <a:t>Chapte</a:t>
            </a:r>
            <a:r>
              <a:rPr sz="2100" i="1" dirty="0">
                <a:solidFill>
                  <a:srgbClr val="27415F"/>
                </a:solidFill>
                <a:latin typeface="Viner Hand ITC"/>
                <a:cs typeface="Viner Hand ITC"/>
              </a:rPr>
              <a:t>r</a:t>
            </a:r>
            <a:r>
              <a:rPr sz="2100" i="1" spc="4" dirty="0">
                <a:solidFill>
                  <a:srgbClr val="27415F"/>
                </a:solidFill>
                <a:latin typeface="Viner Hand ITC"/>
                <a:cs typeface="Viner Hand ITC"/>
              </a:rPr>
              <a:t> </a:t>
            </a:r>
            <a:r>
              <a:rPr sz="2100" i="1" spc="-9" dirty="0">
                <a:solidFill>
                  <a:srgbClr val="27415F"/>
                </a:solidFill>
                <a:latin typeface="Viner Hand ITC"/>
                <a:cs typeface="Viner Hand ITC"/>
              </a:rPr>
              <a:t>B</a:t>
            </a:r>
            <a:r>
              <a:rPr sz="2100" i="1" spc="-4" dirty="0">
                <a:solidFill>
                  <a:srgbClr val="27415F"/>
                </a:solidFill>
                <a:latin typeface="Viner Hand ITC"/>
                <a:cs typeface="Viner Hand ITC"/>
              </a:rPr>
              <a:t>re</a:t>
            </a:r>
            <a:r>
              <a:rPr sz="2100" i="1" spc="4" dirty="0">
                <a:solidFill>
                  <a:srgbClr val="27415F"/>
                </a:solidFill>
                <a:latin typeface="Viner Hand ITC"/>
                <a:cs typeface="Viner Hand ITC"/>
              </a:rPr>
              <a:t>a</a:t>
            </a:r>
            <a:r>
              <a:rPr sz="2100" i="1" dirty="0">
                <a:solidFill>
                  <a:srgbClr val="27415F"/>
                </a:solidFill>
                <a:latin typeface="Viner Hand ITC"/>
                <a:cs typeface="Viner Hand ITC"/>
              </a:rPr>
              <a:t>k</a:t>
            </a:r>
            <a:r>
              <a:rPr sz="2100" i="1" spc="-4" dirty="0">
                <a:solidFill>
                  <a:srgbClr val="27415F"/>
                </a:solidFill>
                <a:latin typeface="Viner Hand ITC"/>
                <a:cs typeface="Viner Hand ITC"/>
              </a:rPr>
              <a:t> </a:t>
            </a:r>
            <a:r>
              <a:rPr sz="2100" i="1" spc="-18" dirty="0">
                <a:solidFill>
                  <a:srgbClr val="27415F"/>
                </a:solidFill>
                <a:latin typeface="Viner Hand ITC"/>
                <a:cs typeface="Viner Hand ITC"/>
              </a:rPr>
              <a:t>D</a:t>
            </a:r>
            <a:r>
              <a:rPr sz="2100" i="1" spc="-26" dirty="0">
                <a:solidFill>
                  <a:srgbClr val="27415F"/>
                </a:solidFill>
                <a:latin typeface="Viner Hand ITC"/>
                <a:cs typeface="Viner Hand ITC"/>
              </a:rPr>
              <a:t>o</a:t>
            </a:r>
            <a:r>
              <a:rPr sz="2100" i="1" dirty="0">
                <a:solidFill>
                  <a:srgbClr val="27415F"/>
                </a:solidFill>
                <a:latin typeface="Viner Hand ITC"/>
                <a:cs typeface="Viner Hand ITC"/>
              </a:rPr>
              <a:t>wn</a:t>
            </a:r>
            <a:endParaRPr sz="2100">
              <a:latin typeface="Viner Hand ITC"/>
              <a:cs typeface="Viner Hand IT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036" y="2941013"/>
            <a:ext cx="7601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27415F"/>
                </a:solidFill>
                <a:latin typeface="Symbol"/>
                <a:cs typeface="Symbol"/>
              </a:rPr>
              <a:t>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848" y="2904980"/>
            <a:ext cx="4592091" cy="2859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 marR="258252">
              <a:lnSpc>
                <a:spcPct val="86300"/>
              </a:lnSpc>
            </a:pP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Ch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b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b="1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: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u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ction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: f</a:t>
            </a:r>
            <a:r>
              <a:rPr sz="1200" b="1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om 22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66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b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ru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b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–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Ma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ch: 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his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ap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spc="-9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xp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the B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aucl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k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57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,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tur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in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ms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</a:t>
            </a:r>
            <a:r>
              <a:rPr sz="1200" spc="4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sc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cha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with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and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turns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his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ct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on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p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og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ammi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c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an be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k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en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the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ing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ights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.</a:t>
            </a:r>
            <a:endParaRPr sz="1200">
              <a:latin typeface="National Trust TT"/>
              <a:cs typeface="National Trust TT"/>
            </a:endParaRPr>
          </a:p>
          <a:p>
            <a:pPr marL="11132" marR="29499">
              <a:lnSpc>
                <a:spcPct val="86200"/>
              </a:lnSpc>
              <a:spcBef>
                <a:spcPts val="351"/>
              </a:spcBef>
            </a:pP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Ch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b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b="1" spc="-7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14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spc="-31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o:</a:t>
            </a:r>
            <a:r>
              <a:rPr sz="1200" b="1" spc="-3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88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ea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il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s: f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om</a:t>
            </a:r>
            <a:r>
              <a:rPr sz="1200" b="1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pril 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–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M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: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his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spc="-9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xp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the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the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 </a:t>
            </a:r>
            <a:r>
              <a:rPr sz="1200" spc="9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mil</a:t>
            </a:r>
            <a:r>
              <a:rPr sz="1200" spc="-61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.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It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ent the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m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de man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and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 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 his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alt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 b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me the 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wner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Spe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k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.</a:t>
            </a:r>
            <a:endParaRPr sz="1200">
              <a:latin typeface="National Trust TT"/>
              <a:cs typeface="National Trust TT"/>
            </a:endParaRPr>
          </a:p>
          <a:p>
            <a:pPr marL="11132" marR="4453">
              <a:lnSpc>
                <a:spcPts val="1271"/>
              </a:lnSpc>
              <a:spcBef>
                <a:spcPts val="346"/>
              </a:spcBef>
            </a:pP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Ch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b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b="1" spc="-7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48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e: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ui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: f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om</a:t>
            </a:r>
            <a:r>
              <a:rPr sz="1200" b="1" spc="-8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J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u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ne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–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arly</a:t>
            </a:r>
            <a:r>
              <a:rPr sz="1200" b="1" spc="-10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Jul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: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his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hap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spc="-9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xp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when the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Hal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un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es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in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ru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n, the u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ce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aini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f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ine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and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it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abu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se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d; c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nd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ho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wande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 co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ido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 i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6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king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ts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nside.</a:t>
            </a:r>
            <a:endParaRPr sz="1200">
              <a:latin typeface="National Trust TT"/>
              <a:cs typeface="National Trust TT"/>
            </a:endParaRPr>
          </a:p>
          <a:p>
            <a:pPr marL="11132" marR="82373">
              <a:lnSpc>
                <a:spcPct val="86300"/>
              </a:lnSpc>
              <a:spcBef>
                <a:spcPts val="329"/>
              </a:spcBef>
            </a:pP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Ch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b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b="1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66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our: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m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ce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b="1" spc="-31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l: f</a:t>
            </a:r>
            <a:r>
              <a:rPr sz="1200" b="1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om</a:t>
            </a:r>
            <a:r>
              <a:rPr sz="1200" b="1" spc="-26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b="1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18" dirty="0">
                <a:solidFill>
                  <a:srgbClr val="27415F"/>
                </a:solidFill>
                <a:latin typeface="National Trust TT"/>
                <a:cs typeface="National Trust TT"/>
              </a:rPr>
              <a:t>m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be</a:t>
            </a:r>
            <a:r>
              <a:rPr sz="1200" b="1" spc="-4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–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b="1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b="1" spc="-9" dirty="0">
                <a:solidFill>
                  <a:srgbClr val="27415F"/>
                </a:solidFill>
                <a:latin typeface="National Trust TT"/>
                <a:cs typeface="National Trust TT"/>
              </a:rPr>
              <a:t>m</a:t>
            </a:r>
            <a:r>
              <a:rPr sz="1200" b="1" dirty="0">
                <a:solidFill>
                  <a:srgbClr val="27415F"/>
                </a:solidFill>
                <a:latin typeface="National Trust TT"/>
                <a:cs typeface="National Trust TT"/>
              </a:rPr>
              <a:t>ber: 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 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end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on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hap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no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e,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turing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n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xp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ing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the happine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s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b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en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i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cha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W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V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nd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d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,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it</a:t>
            </a:r>
            <a:r>
              <a:rPr sz="1200" spc="-39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wi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f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ocus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on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their im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 on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he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H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all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a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nd</a:t>
            </a:r>
            <a:r>
              <a:rPr sz="1200" spc="4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vide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an op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p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31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tuni</a:t>
            </a:r>
            <a:r>
              <a:rPr sz="1200" spc="-44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y</a:t>
            </a:r>
            <a:r>
              <a:rPr sz="1200" spc="-35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spc="-22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 di</a:t>
            </a:r>
            <a:r>
              <a:rPr sz="1200" spc="-4" dirty="0">
                <a:solidFill>
                  <a:srgbClr val="27415F"/>
                </a:solidFill>
                <a:latin typeface="National Trust TT"/>
                <a:cs typeface="National Trust TT"/>
              </a:rPr>
              <a:t>s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ov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er</a:t>
            </a:r>
            <a:r>
              <a:rPr sz="1200" spc="-5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mo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r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ab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ut our</a:t>
            </a:r>
            <a:r>
              <a:rPr sz="1200" spc="-48" dirty="0">
                <a:solidFill>
                  <a:srgbClr val="27415F"/>
                </a:solidFill>
                <a:latin typeface="National Trust TT"/>
                <a:cs typeface="National Trust TT"/>
              </a:rPr>
              <a:t> 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no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t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ab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e </a:t>
            </a:r>
            <a:r>
              <a:rPr sz="1200" spc="-26" dirty="0">
                <a:solidFill>
                  <a:srgbClr val="27415F"/>
                </a:solidFill>
                <a:latin typeface="National Trust TT"/>
                <a:cs typeface="National Trust TT"/>
              </a:rPr>
              <a:t>g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othic</a:t>
            </a:r>
            <a:r>
              <a:rPr sz="1200" spc="-13" dirty="0">
                <a:solidFill>
                  <a:srgbClr val="27415F"/>
                </a:solidFill>
                <a:latin typeface="National Trust TT"/>
                <a:cs typeface="National Trust TT"/>
              </a:rPr>
              <a:t> c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o</a:t>
            </a:r>
            <a:r>
              <a:rPr sz="1200" spc="-9" dirty="0">
                <a:solidFill>
                  <a:srgbClr val="27415F"/>
                </a:solidFill>
                <a:latin typeface="National Trust TT"/>
                <a:cs typeface="National Trust TT"/>
              </a:rPr>
              <a:t>ll</a:t>
            </a:r>
            <a:r>
              <a:rPr sz="1200" spc="-18" dirty="0">
                <a:solidFill>
                  <a:srgbClr val="27415F"/>
                </a:solidFill>
                <a:latin typeface="National Trust TT"/>
                <a:cs typeface="National Trust TT"/>
              </a:rPr>
              <a:t>e</a:t>
            </a:r>
            <a:r>
              <a:rPr sz="1200" dirty="0">
                <a:solidFill>
                  <a:srgbClr val="27415F"/>
                </a:solidFill>
                <a:latin typeface="National Trust TT"/>
                <a:cs typeface="National Trust TT"/>
              </a:rPr>
              <a:t>ction.</a:t>
            </a:r>
            <a:endParaRPr sz="1200">
              <a:latin typeface="National Trust TT"/>
              <a:cs typeface="National Trust T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9036" y="3654451"/>
            <a:ext cx="7601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27415F"/>
                </a:solidFill>
                <a:latin typeface="Symbol"/>
                <a:cs typeface="Symbol"/>
              </a:rPr>
              <a:t>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9036" y="4366393"/>
            <a:ext cx="7601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27415F"/>
                </a:solidFill>
                <a:latin typeface="Symbol"/>
                <a:cs typeface="Symbol"/>
              </a:rPr>
              <a:t>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9036" y="5079486"/>
            <a:ext cx="7601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27415F"/>
                </a:solidFill>
                <a:latin typeface="Symbol"/>
                <a:cs typeface="Symbol"/>
              </a:rPr>
              <a:t>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47302" y="2530139"/>
            <a:ext cx="2501351" cy="33624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47293" y="2530178"/>
            <a:ext cx="2501568" cy="3362781"/>
          </a:xfrm>
          <a:custGeom>
            <a:avLst/>
            <a:gdLst/>
            <a:ahLst/>
            <a:cxnLst/>
            <a:rect l="l" t="t" r="r" b="b"/>
            <a:pathLst>
              <a:path w="2925445" h="3708400">
                <a:moveTo>
                  <a:pt x="0" y="3708019"/>
                </a:moveTo>
                <a:lnTo>
                  <a:pt x="2925318" y="3708019"/>
                </a:lnTo>
                <a:lnTo>
                  <a:pt x="2925318" y="0"/>
                </a:lnTo>
                <a:lnTo>
                  <a:pt x="0" y="0"/>
                </a:lnTo>
                <a:lnTo>
                  <a:pt x="0" y="3708019"/>
                </a:lnTo>
                <a:close/>
              </a:path>
            </a:pathLst>
          </a:custGeom>
          <a:ln w="152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55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55703" y="1305612"/>
            <a:ext cx="1977580" cy="1761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5544" y="2606970"/>
            <a:ext cx="8482093" cy="2205385"/>
          </a:xfrm>
          <a:custGeom>
            <a:avLst/>
            <a:gdLst/>
            <a:ahLst/>
            <a:cxnLst/>
            <a:rect l="l" t="t" r="r" b="b"/>
            <a:pathLst>
              <a:path w="9919335" h="2432050">
                <a:moveTo>
                  <a:pt x="0" y="2431796"/>
                </a:moveTo>
                <a:lnTo>
                  <a:pt x="9918954" y="2431796"/>
                </a:lnTo>
                <a:lnTo>
                  <a:pt x="9918954" y="0"/>
                </a:lnTo>
                <a:lnTo>
                  <a:pt x="0" y="0"/>
                </a:lnTo>
                <a:lnTo>
                  <a:pt x="0" y="2431796"/>
                </a:lnTo>
                <a:close/>
              </a:path>
            </a:pathLst>
          </a:custGeom>
          <a:solidFill>
            <a:srgbClr val="EA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36222" y="3023167"/>
            <a:ext cx="1482914" cy="1723425"/>
          </a:xfrm>
          <a:custGeom>
            <a:avLst/>
            <a:gdLst/>
            <a:ahLst/>
            <a:cxnLst/>
            <a:rect l="l" t="t" r="r" b="b"/>
            <a:pathLst>
              <a:path w="1734184" h="1900554">
                <a:moveTo>
                  <a:pt x="0" y="1900047"/>
                </a:moveTo>
                <a:lnTo>
                  <a:pt x="1733804" y="1900047"/>
                </a:lnTo>
                <a:lnTo>
                  <a:pt x="1733804" y="0"/>
                </a:lnTo>
                <a:lnTo>
                  <a:pt x="0" y="0"/>
                </a:lnTo>
                <a:lnTo>
                  <a:pt x="0" y="1900047"/>
                </a:lnTo>
                <a:close/>
              </a:path>
            </a:pathLst>
          </a:custGeom>
          <a:solidFill>
            <a:srgbClr val="DFE4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07045" y="3022014"/>
            <a:ext cx="1482914" cy="1723425"/>
          </a:xfrm>
          <a:custGeom>
            <a:avLst/>
            <a:gdLst/>
            <a:ahLst/>
            <a:cxnLst/>
            <a:rect l="l" t="t" r="r" b="b"/>
            <a:pathLst>
              <a:path w="1734185" h="1900554">
                <a:moveTo>
                  <a:pt x="0" y="1900047"/>
                </a:moveTo>
                <a:lnTo>
                  <a:pt x="1733803" y="1900047"/>
                </a:lnTo>
                <a:lnTo>
                  <a:pt x="1733803" y="0"/>
                </a:lnTo>
                <a:lnTo>
                  <a:pt x="0" y="0"/>
                </a:lnTo>
                <a:lnTo>
                  <a:pt x="0" y="1900047"/>
                </a:lnTo>
                <a:close/>
              </a:path>
            </a:pathLst>
          </a:custGeom>
          <a:solidFill>
            <a:srgbClr val="00BC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86448" y="3027888"/>
            <a:ext cx="1482914" cy="1723425"/>
          </a:xfrm>
          <a:custGeom>
            <a:avLst/>
            <a:gdLst/>
            <a:ahLst/>
            <a:cxnLst/>
            <a:rect l="l" t="t" r="r" b="b"/>
            <a:pathLst>
              <a:path w="1734185" h="1900554">
                <a:moveTo>
                  <a:pt x="0" y="1900046"/>
                </a:moveTo>
                <a:lnTo>
                  <a:pt x="1733803" y="1900046"/>
                </a:lnTo>
                <a:lnTo>
                  <a:pt x="1733803" y="0"/>
                </a:lnTo>
                <a:lnTo>
                  <a:pt x="0" y="0"/>
                </a:lnTo>
                <a:lnTo>
                  <a:pt x="0" y="1900046"/>
                </a:lnTo>
                <a:close/>
              </a:path>
            </a:pathLst>
          </a:custGeom>
          <a:solidFill>
            <a:srgbClr val="F1A7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8337" y="3024775"/>
            <a:ext cx="721095" cy="1723425"/>
          </a:xfrm>
          <a:custGeom>
            <a:avLst/>
            <a:gdLst/>
            <a:ahLst/>
            <a:cxnLst/>
            <a:rect l="l" t="t" r="r" b="b"/>
            <a:pathLst>
              <a:path w="843280" h="1900554">
                <a:moveTo>
                  <a:pt x="0" y="1900047"/>
                </a:moveTo>
                <a:lnTo>
                  <a:pt x="843153" y="1900047"/>
                </a:lnTo>
                <a:lnTo>
                  <a:pt x="843153" y="0"/>
                </a:lnTo>
                <a:lnTo>
                  <a:pt x="0" y="0"/>
                </a:lnTo>
                <a:lnTo>
                  <a:pt x="0" y="1900047"/>
                </a:lnTo>
                <a:close/>
              </a:path>
            </a:pathLst>
          </a:custGeom>
          <a:solidFill>
            <a:srgbClr val="CDF3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29233" y="3018327"/>
            <a:ext cx="1482914" cy="1723425"/>
          </a:xfrm>
          <a:custGeom>
            <a:avLst/>
            <a:gdLst/>
            <a:ahLst/>
            <a:cxnLst/>
            <a:rect l="l" t="t" r="r" b="b"/>
            <a:pathLst>
              <a:path w="1734184" h="1900554">
                <a:moveTo>
                  <a:pt x="0" y="1900047"/>
                </a:moveTo>
                <a:lnTo>
                  <a:pt x="1733803" y="1900047"/>
                </a:lnTo>
                <a:lnTo>
                  <a:pt x="1733803" y="0"/>
                </a:lnTo>
                <a:lnTo>
                  <a:pt x="0" y="0"/>
                </a:lnTo>
                <a:lnTo>
                  <a:pt x="0" y="1900047"/>
                </a:lnTo>
                <a:close/>
              </a:path>
            </a:pathLst>
          </a:custGeom>
          <a:solidFill>
            <a:srgbClr val="FFED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62866" y="3032376"/>
            <a:ext cx="883448" cy="1733790"/>
          </a:xfrm>
          <a:custGeom>
            <a:avLst/>
            <a:gdLst/>
            <a:ahLst/>
            <a:cxnLst/>
            <a:rect l="l" t="t" r="r" b="b"/>
            <a:pathLst>
              <a:path w="1033145" h="1911985">
                <a:moveTo>
                  <a:pt x="0" y="1911984"/>
                </a:moveTo>
                <a:lnTo>
                  <a:pt x="1033157" y="1911984"/>
                </a:lnTo>
                <a:lnTo>
                  <a:pt x="1033157" y="0"/>
                </a:lnTo>
                <a:lnTo>
                  <a:pt x="0" y="0"/>
                </a:lnTo>
                <a:lnTo>
                  <a:pt x="0" y="1911984"/>
                </a:lnTo>
                <a:close/>
              </a:path>
            </a:pathLst>
          </a:custGeom>
          <a:solidFill>
            <a:srgbClr val="FF00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88606" y="3039645"/>
            <a:ext cx="15746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Jan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4115" y="3039645"/>
            <a:ext cx="18516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A</a:t>
            </a:r>
            <a:r>
              <a:rPr sz="900" spc="-18" dirty="0">
                <a:solidFill>
                  <a:srgbClr val="585858"/>
                </a:solidFill>
                <a:latin typeface="TMPDisplayTT"/>
                <a:cs typeface="TMPDisplayTT"/>
              </a:rPr>
              <a:t>p</a:t>
            </a:r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r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3015" y="3039645"/>
            <a:ext cx="20742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May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7320" y="3039645"/>
            <a:ext cx="16289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Jun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98389" y="3039645"/>
            <a:ext cx="17755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July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57160" y="3039645"/>
            <a:ext cx="19927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13" dirty="0">
                <a:solidFill>
                  <a:srgbClr val="585858"/>
                </a:solidFill>
                <a:latin typeface="TMPDisplayTT"/>
                <a:cs typeface="TMPDisplayTT"/>
              </a:rPr>
              <a:t>Aug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10399" y="3039645"/>
            <a:ext cx="19439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Sep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63861" y="3039645"/>
            <a:ext cx="18950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18" dirty="0">
                <a:solidFill>
                  <a:srgbClr val="585858"/>
                </a:solidFill>
                <a:latin typeface="TMPDisplayTT"/>
                <a:cs typeface="TMPDisplayTT"/>
              </a:rPr>
              <a:t>O</a:t>
            </a:r>
            <a:r>
              <a:rPr sz="900" dirty="0">
                <a:solidFill>
                  <a:srgbClr val="585858"/>
                </a:solidFill>
                <a:latin typeface="TMPDisplayTT"/>
                <a:cs typeface="TMPDisplayTT"/>
              </a:rPr>
              <a:t>c</a:t>
            </a:r>
            <a:r>
              <a:rPr sz="900" spc="-4" dirty="0">
                <a:solidFill>
                  <a:srgbClr val="585858"/>
                </a:solidFill>
                <a:latin typeface="TMPDisplayTT"/>
                <a:cs typeface="TMPDisplayTT"/>
              </a:rPr>
              <a:t>t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10240" y="3039645"/>
            <a:ext cx="20253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13" dirty="0">
                <a:solidFill>
                  <a:srgbClr val="585858"/>
                </a:solidFill>
                <a:latin typeface="TMPDisplayTT"/>
                <a:cs typeface="TMPDisplayTT"/>
              </a:rPr>
              <a:t>Nov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76776" y="3039645"/>
            <a:ext cx="196562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Dec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19910" y="3039645"/>
            <a:ext cx="18679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Feb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5336" y="3039645"/>
            <a:ext cx="19710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900" spc="-9" dirty="0">
                <a:solidFill>
                  <a:srgbClr val="585858"/>
                </a:solidFill>
                <a:latin typeface="TMPDisplayTT"/>
                <a:cs typeface="TMPDisplayTT"/>
              </a:rPr>
              <a:t>Mar</a:t>
            </a:r>
            <a:endParaRPr sz="900">
              <a:latin typeface="TMPDisplayTT"/>
              <a:cs typeface="TMPDisplayT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6247" y="2989190"/>
            <a:ext cx="0" cy="1757974"/>
          </a:xfrm>
          <a:custGeom>
            <a:avLst/>
            <a:gdLst/>
            <a:ahLst/>
            <a:cxnLst/>
            <a:rect l="l" t="t" r="r" b="b"/>
            <a:pathLst>
              <a:path h="1938654">
                <a:moveTo>
                  <a:pt x="0" y="0"/>
                </a:moveTo>
                <a:lnTo>
                  <a:pt x="0" y="193865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9246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41532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92709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43777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94952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81532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2709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083776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834953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89023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59777" y="2989190"/>
            <a:ext cx="0" cy="1757974"/>
          </a:xfrm>
          <a:custGeom>
            <a:avLst/>
            <a:gdLst/>
            <a:ahLst/>
            <a:cxnLst/>
            <a:rect l="l" t="t" r="r" b="b"/>
            <a:pathLst>
              <a:path h="1938654">
                <a:moveTo>
                  <a:pt x="0" y="0"/>
                </a:moveTo>
                <a:lnTo>
                  <a:pt x="0" y="1938654"/>
                </a:lnTo>
              </a:path>
            </a:pathLst>
          </a:custGeom>
          <a:ln w="2108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90356" y="3006465"/>
            <a:ext cx="0" cy="1740700"/>
          </a:xfrm>
          <a:custGeom>
            <a:avLst/>
            <a:gdLst/>
            <a:ahLst/>
            <a:cxnLst/>
            <a:rect l="l" t="t" r="r" b="b"/>
            <a:pathLst>
              <a:path h="1919604">
                <a:moveTo>
                  <a:pt x="0" y="0"/>
                </a:moveTo>
                <a:lnTo>
                  <a:pt x="0" y="1919604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7777" y="2998057"/>
            <a:ext cx="8481007" cy="0"/>
          </a:xfrm>
          <a:custGeom>
            <a:avLst/>
            <a:gdLst/>
            <a:ahLst/>
            <a:cxnLst/>
            <a:rect l="l" t="t" r="r" b="b"/>
            <a:pathLst>
              <a:path w="9918065">
                <a:moveTo>
                  <a:pt x="0" y="0"/>
                </a:moveTo>
                <a:lnTo>
                  <a:pt x="9917557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4065" y="3227118"/>
            <a:ext cx="8448427" cy="0"/>
          </a:xfrm>
          <a:custGeom>
            <a:avLst/>
            <a:gdLst/>
            <a:ahLst/>
            <a:cxnLst/>
            <a:rect l="l" t="t" r="r" b="b"/>
            <a:pathLst>
              <a:path w="9879965">
                <a:moveTo>
                  <a:pt x="0" y="0"/>
                </a:moveTo>
                <a:lnTo>
                  <a:pt x="9879457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7777" y="4755455"/>
            <a:ext cx="8481007" cy="0"/>
          </a:xfrm>
          <a:custGeom>
            <a:avLst/>
            <a:gdLst/>
            <a:ahLst/>
            <a:cxnLst/>
            <a:rect l="l" t="t" r="r" b="b"/>
            <a:pathLst>
              <a:path w="9918065">
                <a:moveTo>
                  <a:pt x="0" y="0"/>
                </a:moveTo>
                <a:lnTo>
                  <a:pt x="9917557" y="0"/>
                </a:lnTo>
              </a:path>
            </a:pathLst>
          </a:custGeom>
          <a:ln w="210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319910" y="260656"/>
            <a:ext cx="4154981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 marR="4453">
              <a:lnSpc>
                <a:spcPct val="103899"/>
              </a:lnSpc>
            </a:pPr>
            <a:r>
              <a:rPr sz="2500" spc="-4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he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15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P</a:t>
            </a: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</a:t>
            </a:r>
            <a:r>
              <a:rPr sz="2500" spc="-57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e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n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tial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10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P</a:t>
            </a:r>
            <a:r>
              <a:rPr sz="2500" spc="-75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r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ogra</a:t>
            </a: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m</a:t>
            </a:r>
            <a:r>
              <a:rPr sz="2500" spc="-22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m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ng</a:t>
            </a:r>
            <a:r>
              <a:rPr sz="2500" spc="-4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18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2</a:t>
            </a:r>
            <a:r>
              <a:rPr sz="2500" spc="-70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0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17: </a:t>
            </a:r>
            <a:r>
              <a:rPr sz="2500" spc="-3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Se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a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s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onal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 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Hi</a:t>
            </a:r>
            <a:r>
              <a:rPr sz="2500" spc="-9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g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h</a:t>
            </a:r>
            <a:r>
              <a:rPr sz="2500" spc="-4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l</a:t>
            </a:r>
            <a:r>
              <a:rPr sz="2500" spc="-13" dirty="0">
                <a:solidFill>
                  <a:srgbClr val="585858"/>
                </a:solidFill>
                <a:latin typeface="National Trust Display TT"/>
                <a:cs typeface="National Trust Display TT"/>
              </a:rPr>
              <a:t>ights</a:t>
            </a:r>
            <a:endParaRPr sz="2500" dirty="0">
              <a:latin typeface="National Trust Display TT"/>
              <a:cs typeface="National Trust Display TT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2836" y="4765118"/>
            <a:ext cx="1758536" cy="19742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13034" y="3857007"/>
            <a:ext cx="1331581" cy="1412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41344" y="5032572"/>
            <a:ext cx="1082728" cy="14541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Out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89609" marR="4453" indent="-78477">
              <a:lnSpc>
                <a:spcPct val="86800"/>
              </a:lnSpc>
              <a:spcBef>
                <a:spcPts val="45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Fre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rnin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jogs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nd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sn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k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re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ive</a:t>
            </a:r>
            <a:r>
              <a:rPr sz="900" spc="13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ion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his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ime.</a:t>
            </a:r>
            <a:endParaRPr sz="900">
              <a:latin typeface="TMPTT"/>
              <a:cs typeface="TMPTT"/>
            </a:endParaRPr>
          </a:p>
          <a:p>
            <a:pPr marL="89609" marR="6122" indent="-78477">
              <a:lnSpc>
                <a:spcPct val="87500"/>
              </a:lnSpc>
              <a:spcBef>
                <a:spcPts val="237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drive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egins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live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dr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ps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&amp;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da</a:t>
            </a:r>
            <a:r>
              <a:rPr sz="900" spc="-26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fo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dils</a:t>
            </a:r>
            <a:endParaRPr sz="900">
              <a:latin typeface="TMPTT"/>
              <a:cs typeface="TMPT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74603" y="1289031"/>
            <a:ext cx="1977580" cy="1761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6083" y="1282809"/>
            <a:ext cx="5162776" cy="576"/>
          </a:xfrm>
          <a:custGeom>
            <a:avLst/>
            <a:gdLst/>
            <a:ahLst/>
            <a:cxnLst/>
            <a:rect l="l" t="t" r="r" b="b"/>
            <a:pathLst>
              <a:path w="6037580" h="634">
                <a:moveTo>
                  <a:pt x="0" y="0"/>
                </a:moveTo>
                <a:lnTo>
                  <a:pt x="6037173" y="635"/>
                </a:lnTo>
              </a:path>
            </a:pathLst>
          </a:custGeom>
          <a:ln w="101599">
            <a:solidFill>
              <a:srgbClr val="4446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9153" y="2376865"/>
            <a:ext cx="987835" cy="10475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91832" y="1554748"/>
            <a:ext cx="1586083" cy="1078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Ind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o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89609" marR="37291" indent="-78477">
              <a:lnSpc>
                <a:spcPct val="87500"/>
              </a:lnSpc>
              <a:spcBef>
                <a:spcPts val="44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Due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erv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ion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rk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 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ill 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eed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pre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sented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under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hee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  <a:p>
            <a:pPr marL="89609" marR="4453" indent="-78477">
              <a:lnSpc>
                <a:spcPct val="87100"/>
              </a:lnSpc>
              <a:spcBef>
                <a:spcPts val="241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For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22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ime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ill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mid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ee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k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-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Feb-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rch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 guided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t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This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ill incre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light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296451" y="4563628"/>
            <a:ext cx="1828919" cy="20272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71148" y="4104873"/>
            <a:ext cx="987835" cy="10475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81953" y="2284851"/>
            <a:ext cx="1110344" cy="11774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830756" y="4974531"/>
            <a:ext cx="1007252" cy="14365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Out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89609" marR="257695" indent="-78477">
              <a:lnSpc>
                <a:spcPts val="938"/>
              </a:lnSpc>
              <a:spcBef>
                <a:spcPts val="443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Launch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Secret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rden</a:t>
            </a:r>
            <a:endParaRPr sz="900">
              <a:latin typeface="TMPTT"/>
              <a:cs typeface="TMPTT"/>
            </a:endParaRPr>
          </a:p>
          <a:p>
            <a:pPr marL="89609" marR="315579" indent="-78477">
              <a:lnSpc>
                <a:spcPts val="938"/>
              </a:lnSpc>
              <a:spcBef>
                <a:spcPts val="20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rde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loo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endParaRPr sz="900">
              <a:latin typeface="TMPTT"/>
              <a:cs typeface="TMPTT"/>
            </a:endParaRPr>
          </a:p>
          <a:p>
            <a:pPr marL="89609" marR="4453" indent="-78477">
              <a:lnSpc>
                <a:spcPct val="87500"/>
              </a:lnSpc>
              <a:spcBef>
                <a:spcPts val="223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irds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egin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nest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ing,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ingin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re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urnin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me</a:t>
            </a:r>
            <a:endParaRPr sz="900">
              <a:latin typeface="TMPTT"/>
              <a:cs typeface="TMPTT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135560" y="4104873"/>
            <a:ext cx="987835" cy="10475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372882" y="1571334"/>
            <a:ext cx="1468252" cy="820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Ind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o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90166" marR="4453" indent="-79034">
              <a:lnSpc>
                <a:spcPct val="87000"/>
              </a:lnSpc>
              <a:spcBef>
                <a:spcPts val="456"/>
              </a:spcBef>
              <a:buClr>
                <a:srgbClr val="585858"/>
              </a:buClr>
              <a:buFont typeface="Symbol"/>
              <a:buChar char=""/>
              <a:tabLst>
                <a:tab pos="90722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egins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 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pe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s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er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v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k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ued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includin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26" dirty="0">
                <a:solidFill>
                  <a:srgbClr val="585858"/>
                </a:solidFill>
                <a:latin typeface="TMPTT"/>
                <a:cs typeface="TMPTT"/>
              </a:rPr>
              <a:t>ff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lding.</a:t>
            </a:r>
            <a:endParaRPr sz="900">
              <a:latin typeface="TMPTT"/>
              <a:cs typeface="TMPT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608651" y="4569800"/>
            <a:ext cx="1829027" cy="20272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049690" y="4075290"/>
            <a:ext cx="1055263" cy="111905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3143388" y="4980065"/>
            <a:ext cx="859559" cy="1321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Out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89609" marR="24489" indent="-78477">
              <a:lnSpc>
                <a:spcPct val="87600"/>
              </a:lnSpc>
              <a:spcBef>
                <a:spcPts val="44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North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L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Rh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dendr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ns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egin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endParaRPr sz="900">
              <a:latin typeface="TMPTT"/>
              <a:cs typeface="TMPTT"/>
            </a:endParaRPr>
          </a:p>
          <a:p>
            <a:pPr marL="89609" marR="22263" indent="-78477">
              <a:lnSpc>
                <a:spcPts val="938"/>
              </a:lnSpc>
              <a:spcBef>
                <a:spcPts val="228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lue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mid M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y!</a:t>
            </a:r>
            <a:endParaRPr sz="900">
              <a:latin typeface="TMPTT"/>
              <a:cs typeface="TMPTT"/>
            </a:endParaRPr>
          </a:p>
          <a:p>
            <a:pPr marL="89609" marR="4453" indent="-78477">
              <a:lnSpc>
                <a:spcPts val="938"/>
              </a:lnSpc>
              <a:spcBef>
                <a:spcPts val="20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ird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,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rflie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ees</a:t>
            </a:r>
            <a:endParaRPr sz="900">
              <a:latin typeface="TMPTT"/>
              <a:cs typeface="TMPTT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842002" y="4568556"/>
            <a:ext cx="2028839" cy="20539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376422" y="4978676"/>
            <a:ext cx="1075127" cy="1331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Out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89609" marR="4453" indent="-78477">
              <a:lnSpc>
                <a:spcPts val="938"/>
              </a:lnSpc>
              <a:spcBef>
                <a:spcPts val="443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uth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g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rden</a:t>
            </a:r>
            <a:endParaRPr sz="900">
              <a:latin typeface="TMPTT"/>
              <a:cs typeface="TMPTT"/>
            </a:endParaRPr>
          </a:p>
          <a:p>
            <a:pPr marL="89609" marR="23376" indent="-78477">
              <a:lnSpc>
                <a:spcPts val="938"/>
              </a:lnSpc>
              <a:spcBef>
                <a:spcPts val="20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ird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,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rflie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ees</a:t>
            </a:r>
            <a:endParaRPr sz="900">
              <a:latin typeface="TMPTT"/>
              <a:cs typeface="TMPTT"/>
            </a:endParaRPr>
          </a:p>
          <a:p>
            <a:pPr marL="89609" marR="199811" indent="-78477">
              <a:lnSpc>
                <a:spcPts val="938"/>
              </a:lnSpc>
              <a:spcBef>
                <a:spcPts val="219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18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rder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&amp;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ki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chen g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rden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loo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m.</a:t>
            </a:r>
            <a:endParaRPr sz="900">
              <a:latin typeface="TMPTT"/>
              <a:cs typeface="TMPTT"/>
            </a:endParaRPr>
          </a:p>
          <a:p>
            <a:pPr marL="89609" indent="-78477">
              <a:spcBef>
                <a:spcPts val="92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Wi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fl</a:t>
            </a:r>
            <a:r>
              <a:rPr sz="900" spc="-22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m.</a:t>
            </a:r>
            <a:endParaRPr sz="900">
              <a:latin typeface="TMPTT"/>
              <a:cs typeface="TMPTT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100480" y="4077118"/>
            <a:ext cx="987835" cy="10475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64889" y="4077003"/>
            <a:ext cx="987835" cy="10475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209700" y="4571184"/>
            <a:ext cx="2041447" cy="216002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756812" y="4981442"/>
            <a:ext cx="1041460" cy="1363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Out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89609" marR="305004" indent="-78477">
              <a:lnSpc>
                <a:spcPts val="938"/>
              </a:lnSpc>
              <a:spcBef>
                <a:spcPts val="443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Orchard 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ks 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ast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endParaRPr sz="900">
              <a:latin typeface="TMPTT"/>
              <a:cs typeface="TMPTT"/>
            </a:endParaRPr>
          </a:p>
          <a:p>
            <a:pPr marL="89609" marR="97958" indent="-78477">
              <a:lnSpc>
                <a:spcPct val="88000"/>
              </a:lnSpc>
              <a:spcBef>
                <a:spcPts val="20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G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rdens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S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uth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highligh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  <a:p>
            <a:pPr marL="89609" indent="-78477">
              <a:spcBef>
                <a:spcPts val="92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y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mea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d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cu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  <a:p>
            <a:pPr marL="89609" marR="4453" indent="-78477">
              <a:lnSpc>
                <a:spcPts val="938"/>
              </a:lnSpc>
              <a:spcBef>
                <a:spcPts val="263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Sw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,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i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h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us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ma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in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698178" y="4217849"/>
            <a:ext cx="987835" cy="10475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18330" y="4567740"/>
            <a:ext cx="2041447" cy="216002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226803" y="5032574"/>
            <a:ext cx="996935" cy="820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2"/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Out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d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oo</a:t>
            </a:r>
            <a:r>
              <a:rPr sz="1000" b="1" spc="-9" dirty="0">
                <a:solidFill>
                  <a:srgbClr val="252525"/>
                </a:solidFill>
                <a:latin typeface="TMPTT"/>
                <a:cs typeface="TMPTT"/>
              </a:rPr>
              <a:t>r</a:t>
            </a:r>
            <a:r>
              <a:rPr sz="1000" b="1" spc="-13" dirty="0">
                <a:solidFill>
                  <a:srgbClr val="252525"/>
                </a:solidFill>
                <a:latin typeface="TMPTT"/>
                <a:cs typeface="TMPTT"/>
              </a:rPr>
              <a:t>s</a:t>
            </a:r>
            <a:r>
              <a:rPr sz="1000" b="1" dirty="0">
                <a:solidFill>
                  <a:srgbClr val="252525"/>
                </a:solidFill>
                <a:latin typeface="TMPTT"/>
                <a:cs typeface="TMPTT"/>
              </a:rPr>
              <a:t>:</a:t>
            </a:r>
            <a:endParaRPr sz="1000">
              <a:latin typeface="TMPTT"/>
              <a:cs typeface="TMPTT"/>
            </a:endParaRPr>
          </a:p>
          <a:p>
            <a:pPr marL="90166" marR="4453" indent="-79034">
              <a:lnSpc>
                <a:spcPct val="86800"/>
              </a:lnSpc>
              <a:spcBef>
                <a:spcPts val="456"/>
              </a:spcBef>
              <a:buClr>
                <a:srgbClr val="585858"/>
              </a:buClr>
              <a:buFont typeface="Symbol"/>
              <a:buChar char=""/>
              <a:tabLst>
                <a:tab pos="90166" algn="l"/>
              </a:tabLst>
            </a:pP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Est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lo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ks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b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e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aut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iful in</a:t>
            </a:r>
            <a:r>
              <a:rPr sz="900" spc="13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autumn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c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lour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,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perfe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c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f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r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k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,</a:t>
            </a:r>
            <a:r>
              <a:rPr sz="900" spc="9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w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l</a:t>
            </a:r>
            <a:r>
              <a:rPr sz="900" dirty="0">
                <a:solidFill>
                  <a:srgbClr val="585858"/>
                </a:solidFill>
                <a:latin typeface="TMPTT"/>
                <a:cs typeface="TMPTT"/>
              </a:rPr>
              <a:t>k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and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 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t</a:t>
            </a:r>
            <a:r>
              <a:rPr sz="900" spc="-13" dirty="0">
                <a:solidFill>
                  <a:srgbClr val="585858"/>
                </a:solidFill>
                <a:latin typeface="TMPTT"/>
                <a:cs typeface="TMPTT"/>
              </a:rPr>
              <a:t>o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ur</a:t>
            </a:r>
            <a:r>
              <a:rPr sz="900" spc="-9" dirty="0">
                <a:solidFill>
                  <a:srgbClr val="585858"/>
                </a:solidFill>
                <a:latin typeface="TMPTT"/>
                <a:cs typeface="TMPTT"/>
              </a:rPr>
              <a:t>s</a:t>
            </a:r>
            <a:r>
              <a:rPr sz="900" spc="-4" dirty="0">
                <a:solidFill>
                  <a:srgbClr val="585858"/>
                </a:solidFill>
                <a:latin typeface="TMPTT"/>
                <a:cs typeface="TMPTT"/>
              </a:rPr>
              <a:t>.</a:t>
            </a:r>
            <a:endParaRPr sz="900">
              <a:latin typeface="TMPTT"/>
              <a:cs typeface="TMPTT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517430" y="4220394"/>
            <a:ext cx="849903" cy="90128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76308" y="4108509"/>
            <a:ext cx="1060867" cy="11249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44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0648"/>
            <a:ext cx="4563224" cy="644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8988" y="1484784"/>
            <a:ext cx="351631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The Big Idea </a:t>
            </a:r>
            <a:endParaRPr lang="en-GB" sz="2000" dirty="0"/>
          </a:p>
          <a:p>
            <a:r>
              <a:rPr lang="en-US" sz="2000" dirty="0"/>
              <a:t>If we communicate just one </a:t>
            </a:r>
            <a:r>
              <a:rPr lang="en-US" sz="2000" i="1" dirty="0"/>
              <a:t>big idea </a:t>
            </a:r>
            <a:r>
              <a:rPr lang="en-US" sz="2000" dirty="0"/>
              <a:t>to our visitors it is that, </a:t>
            </a:r>
            <a:r>
              <a:rPr lang="en-US" sz="2000" b="1" dirty="0"/>
              <a:t>the Industrial Revolution changed our world forever. </a:t>
            </a:r>
            <a:endParaRPr lang="en-US" sz="2000" dirty="0"/>
          </a:p>
          <a:p>
            <a:endParaRPr lang="en-GB" sz="2000" b="1" i="1" dirty="0" smtClean="0"/>
          </a:p>
          <a:p>
            <a:r>
              <a:rPr lang="en-GB" sz="2000" b="1" i="1" dirty="0" smtClean="0"/>
              <a:t>Our </a:t>
            </a:r>
            <a:r>
              <a:rPr lang="en-GB" sz="2000" b="1" i="1" dirty="0"/>
              <a:t>Key Message </a:t>
            </a:r>
            <a:endParaRPr lang="en-GB" sz="2000" dirty="0"/>
          </a:p>
          <a:p>
            <a:r>
              <a:rPr lang="en-US" sz="2000" dirty="0"/>
              <a:t>Quarry Bank is a complete community of the early industrial revolution when </a:t>
            </a:r>
            <a:r>
              <a:rPr lang="en-US" sz="2000" dirty="0" smtClean="0"/>
              <a:t>society </a:t>
            </a:r>
            <a:r>
              <a:rPr lang="en-US" sz="2000" dirty="0"/>
              <a:t>stood at a turning point. It is a story of the power of nature and human </a:t>
            </a:r>
          </a:p>
          <a:p>
            <a:r>
              <a:rPr lang="en-US" sz="2000" dirty="0"/>
              <a:t>ingenuity; of rich and poor whose voices survive and resonate today.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703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31662"/>
            <a:ext cx="4241517" cy="599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908"/>
            <a:ext cx="4364482" cy="6167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292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909"/>
            <a:ext cx="4392488" cy="620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00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909"/>
            <a:ext cx="4392488" cy="620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538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908"/>
            <a:ext cx="4320480" cy="61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522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National Trust" pitchFamily="34" charset="0"/>
              </a:rPr>
              <a:t>Challenging Histories</a:t>
            </a:r>
            <a:endParaRPr lang="en-GB" dirty="0">
              <a:latin typeface="National Trust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4222723"/>
              </p:ext>
            </p:extLst>
          </p:nvPr>
        </p:nvGraphicFramePr>
        <p:xfrm>
          <a:off x="971600" y="1628801"/>
          <a:ext cx="7272808" cy="48532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57230"/>
                <a:gridCol w="6215578"/>
              </a:tblGrid>
              <a:tr h="59500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National Trust" pitchFamily="34" charset="0"/>
                        </a:rPr>
                        <a:t>2016</a:t>
                      </a:r>
                      <a:endParaRPr lang="en-GB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National Trust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National Trust" pitchFamily="34" charset="0"/>
                        </a:rPr>
                        <a:t>Europe and Us</a:t>
                      </a:r>
                      <a:r>
                        <a:rPr lang="en-GB" b="1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National Trust" pitchFamily="34" charset="0"/>
                        </a:rPr>
                        <a:t> </a:t>
                      </a:r>
                    </a:p>
                    <a:p>
                      <a:r>
                        <a:rPr lang="en-GB" b="0" baseline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National Trust" pitchFamily="34" charset="0"/>
                        </a:rPr>
                        <a:t>(pilot</a:t>
                      </a:r>
                      <a:r>
                        <a:rPr lang="en-GB" b="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National Trust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4898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2017</a:t>
                      </a:r>
                      <a:endParaRPr lang="en-GB" b="1" dirty="0">
                        <a:solidFill>
                          <a:schemeClr val="tx1"/>
                        </a:solidFill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LGBTQ heritage – Prejudice and Pride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(50 years since partial decriminalisation in England) </a:t>
                      </a:r>
                    </a:p>
                  </a:txBody>
                  <a:tcPr/>
                </a:tc>
              </a:tr>
              <a:tr h="69358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2018</a:t>
                      </a:r>
                      <a:endParaRPr lang="en-GB" b="1" dirty="0">
                        <a:solidFill>
                          <a:schemeClr val="tx1"/>
                        </a:solidFill>
                        <a:latin typeface="National Trust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Women’s history and s</a:t>
                      </a:r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uffrage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(100 years of women first gaining vote)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50007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2019</a:t>
                      </a:r>
                      <a:endParaRPr lang="en-GB" b="1" dirty="0">
                        <a:solidFill>
                          <a:schemeClr val="tx1"/>
                        </a:solidFill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Radical Landscapes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(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Peterloo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 Massacre at 200, Runnymede, 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Tolpuddle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 Martyrs’ tree, Kinder Scout, 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Divis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 and Black Mountain )</a:t>
                      </a:r>
                    </a:p>
                  </a:txBody>
                  <a:tcPr/>
                </a:tc>
              </a:tr>
              <a:tr h="59500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2020</a:t>
                      </a:r>
                      <a:endParaRPr lang="en-GB" b="1" dirty="0">
                        <a:solidFill>
                          <a:schemeClr val="tx1"/>
                        </a:solidFill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NT at 125 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Cause</a:t>
                      </a:r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 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( health and wellbeing 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tbc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)</a:t>
                      </a:r>
                    </a:p>
                  </a:txBody>
                  <a:tcPr/>
                </a:tc>
              </a:tr>
              <a:tr h="59500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2021</a:t>
                      </a:r>
                      <a:endParaRPr lang="en-GB" b="1" dirty="0">
                        <a:solidFill>
                          <a:schemeClr val="tx1"/>
                        </a:solidFill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Class and social mobility 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(detail 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tbc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)</a:t>
                      </a:r>
                    </a:p>
                  </a:txBody>
                  <a:tcPr/>
                </a:tc>
              </a:tr>
              <a:tr h="59500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2022</a:t>
                      </a:r>
                      <a:endParaRPr lang="en-GB" b="1" dirty="0">
                        <a:solidFill>
                          <a:schemeClr val="tx1"/>
                        </a:solidFill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Legacies of colonialism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(detail 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tbc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latin typeface="National Trust" pitchFamily="34" charset="0"/>
                        </a:rPr>
                        <a:t>) Slavery, India  at 75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57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188640"/>
            <a:ext cx="7427291" cy="1143000"/>
          </a:xfrm>
        </p:spPr>
        <p:txBody>
          <a:bodyPr/>
          <a:lstStyle/>
          <a:p>
            <a:r>
              <a:rPr lang="en-GB" dirty="0" smtClean="0"/>
              <a:t>Success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6034616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92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47672" y="188640"/>
            <a:ext cx="7427291" cy="1143000"/>
          </a:xfrm>
        </p:spPr>
        <p:txBody>
          <a:bodyPr/>
          <a:lstStyle/>
          <a:p>
            <a:r>
              <a:rPr lang="en-GB" dirty="0" smtClean="0">
                <a:latin typeface="Arial" panose="020B0604020202020204" pitchFamily="34" charset="0"/>
              </a:rPr>
              <a:t>The 3 P’s transformed</a:t>
            </a:r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12779"/>
            <a:ext cx="7437512" cy="4525963"/>
          </a:xfrm>
        </p:spPr>
        <p:txBody>
          <a:bodyPr>
            <a:normAutofit/>
          </a:bodyPr>
          <a:lstStyle/>
          <a:p>
            <a:endParaRPr lang="en-GB" sz="32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3" y="6356362"/>
            <a:ext cx="2133600" cy="365125"/>
          </a:xfrm>
        </p:spPr>
        <p:txBody>
          <a:bodyPr/>
          <a:lstStyle/>
          <a:p>
            <a:fld id="{535DCF68-3B44-42C9-9FB8-C1EC6416AC79}" type="slidenum">
              <a:rPr lang="en-GB" smtClean="0"/>
              <a:pPr/>
              <a:t>35</a:t>
            </a:fld>
            <a:endParaRPr lang="en-GB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9874293"/>
              </p:ext>
            </p:extLst>
          </p:nvPr>
        </p:nvGraphicFramePr>
        <p:xfrm>
          <a:off x="1187624" y="1397000"/>
          <a:ext cx="6432376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542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912" y="0"/>
            <a:ext cx="7427291" cy="1143000"/>
          </a:xfrm>
        </p:spPr>
        <p:txBody>
          <a:bodyPr/>
          <a:lstStyle/>
          <a:p>
            <a:r>
              <a:rPr lang="en-GB" dirty="0" smtClean="0"/>
              <a:t>Inspiring our audiences</a:t>
            </a: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6" y="1928097"/>
            <a:ext cx="2568119" cy="205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54" y="1928097"/>
            <a:ext cx="2568119" cy="205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91" y="976827"/>
            <a:ext cx="3604469" cy="300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87624" y="3789040"/>
            <a:ext cx="61206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“</a:t>
            </a:r>
          </a:p>
          <a:p>
            <a:endParaRPr lang="en-GB" dirty="0"/>
          </a:p>
          <a:p>
            <a:r>
              <a:rPr lang="en-GB" i="1" dirty="0" smtClean="0"/>
              <a:t>“There </a:t>
            </a:r>
            <a:r>
              <a:rPr lang="en-GB" i="1" dirty="0"/>
              <a:t>was absolutely nothing to </a:t>
            </a:r>
            <a:r>
              <a:rPr lang="en-GB" i="1" dirty="0" smtClean="0"/>
              <a:t>dislike, </a:t>
            </a:r>
            <a:r>
              <a:rPr lang="en-GB" i="1" dirty="0"/>
              <a:t>from the </a:t>
            </a:r>
            <a:r>
              <a:rPr lang="en-GB" b="1" i="1" dirty="0"/>
              <a:t>greeting</a:t>
            </a:r>
            <a:r>
              <a:rPr lang="en-GB" i="1" dirty="0"/>
              <a:t> we received from the ladies manning the hot Tudor </a:t>
            </a:r>
            <a:r>
              <a:rPr lang="en-GB" i="1" dirty="0" smtClean="0"/>
              <a:t>drinks, </a:t>
            </a:r>
            <a:r>
              <a:rPr lang="en-GB" i="1" dirty="0"/>
              <a:t>to the ladies in period costumes to the </a:t>
            </a:r>
            <a:r>
              <a:rPr lang="en-GB" b="1" i="1" dirty="0"/>
              <a:t>lovely</a:t>
            </a:r>
            <a:r>
              <a:rPr lang="en-GB" i="1" dirty="0"/>
              <a:t> gentlemen who knew so much about </a:t>
            </a:r>
            <a:r>
              <a:rPr lang="en-GB" i="1"/>
              <a:t>the </a:t>
            </a:r>
            <a:r>
              <a:rPr lang="en-GB" i="1" smtClean="0"/>
              <a:t>hall, </a:t>
            </a:r>
            <a:r>
              <a:rPr lang="en-GB" i="1" dirty="0"/>
              <a:t>I totally </a:t>
            </a:r>
            <a:r>
              <a:rPr lang="en-GB" b="1" i="1" dirty="0"/>
              <a:t>enjoyed</a:t>
            </a:r>
            <a:r>
              <a:rPr lang="en-GB" i="1" dirty="0"/>
              <a:t> it all. I </a:t>
            </a:r>
            <a:r>
              <a:rPr lang="en-GB" b="1" i="1" dirty="0"/>
              <a:t>enjoyed</a:t>
            </a:r>
            <a:r>
              <a:rPr lang="en-GB" i="1" dirty="0"/>
              <a:t> it so much I am considering, when I finish work in June, applying to do some </a:t>
            </a:r>
            <a:r>
              <a:rPr lang="en-GB" b="1" i="1" dirty="0"/>
              <a:t>voluntary work </a:t>
            </a:r>
            <a:r>
              <a:rPr lang="en-GB" i="1" dirty="0"/>
              <a:t>there”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11266" y="215996"/>
            <a:ext cx="7437512" cy="452596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44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32" y="116633"/>
            <a:ext cx="7427291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latin typeface="Arial" panose="020B0604020202020204" pitchFamily="34" charset="0"/>
              </a:rPr>
              <a:t>Impact</a:t>
            </a:r>
            <a:endParaRPr lang="en-GB" sz="4800" b="1" dirty="0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0" dirty="0" smtClean="0"/>
              <a:t>Staff satisfaction 52%              61%</a:t>
            </a:r>
          </a:p>
          <a:p>
            <a:endParaRPr lang="en-GB" sz="2800" b="0" dirty="0"/>
          </a:p>
          <a:p>
            <a:r>
              <a:rPr lang="en-GB" sz="2800" b="0" dirty="0" smtClean="0"/>
              <a:t>Volunteer recommendation 70%              80%</a:t>
            </a:r>
          </a:p>
          <a:p>
            <a:endParaRPr lang="en-GB" sz="2800" b="0" dirty="0" smtClean="0"/>
          </a:p>
          <a:p>
            <a:r>
              <a:rPr lang="en-GB" sz="2800" b="0" dirty="0" smtClean="0"/>
              <a:t>Visitor Very </a:t>
            </a:r>
            <a:r>
              <a:rPr lang="en-GB" sz="2800" b="0" dirty="0"/>
              <a:t>E</a:t>
            </a:r>
            <a:r>
              <a:rPr lang="en-GB" sz="2800" b="0" dirty="0" smtClean="0"/>
              <a:t>njoyable     51%                58%</a:t>
            </a:r>
          </a:p>
          <a:p>
            <a:endParaRPr lang="en-GB" sz="2000" b="0" dirty="0" smtClean="0"/>
          </a:p>
          <a:p>
            <a:endParaRPr lang="en-GB" sz="2000" b="0" dirty="0"/>
          </a:p>
          <a:p>
            <a:r>
              <a:rPr lang="en-GB" sz="2000" b="0" dirty="0" smtClean="0"/>
              <a:t>Speke Hall Survey KPIs 2014-2016</a:t>
            </a:r>
            <a:endParaRPr lang="en-GB" sz="2000" b="0" dirty="0"/>
          </a:p>
          <a:p>
            <a:r>
              <a:rPr lang="en-GB" sz="2800" b="0" dirty="0" smtClean="0"/>
              <a:t> </a:t>
            </a:r>
            <a:endParaRPr lang="en-GB" sz="2800" b="0" dirty="0"/>
          </a:p>
        </p:txBody>
      </p:sp>
      <p:sp>
        <p:nvSpPr>
          <p:cNvPr id="4" name="Right Arrow 3"/>
          <p:cNvSpPr/>
          <p:nvPr/>
        </p:nvSpPr>
        <p:spPr>
          <a:xfrm>
            <a:off x="4860031" y="1842763"/>
            <a:ext cx="9784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6504027" y="2889168"/>
            <a:ext cx="9784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6228184" y="3948240"/>
            <a:ext cx="9784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94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40" y="116633"/>
            <a:ext cx="7427291" cy="1143000"/>
          </a:xfrm>
        </p:spPr>
        <p:txBody>
          <a:bodyPr/>
          <a:lstStyle/>
          <a:p>
            <a:r>
              <a:rPr lang="en-GB" dirty="0" smtClean="0"/>
              <a:t>Move, teach, inspire</a:t>
            </a:r>
            <a:endParaRPr lang="en-GB" dirty="0"/>
          </a:p>
        </p:txBody>
      </p:sp>
      <p:pic>
        <p:nvPicPr>
          <p:cNvPr id="4" name="Picture 4" descr="Calke Abbey - raising ghost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1"/>
            <a:ext cx="3744416" cy="3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LMH washba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361" y="1268760"/>
            <a:ext cx="442428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21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5617"/>
            <a:ext cx="7427291" cy="1143000"/>
          </a:xfrm>
        </p:spPr>
        <p:txBody>
          <a:bodyPr/>
          <a:lstStyle/>
          <a:p>
            <a:r>
              <a:rPr lang="en-GB" dirty="0" smtClean="0"/>
              <a:t>Deepening the engagement</a:t>
            </a:r>
            <a:endParaRPr lang="en-GB" dirty="0"/>
          </a:p>
        </p:txBody>
      </p:sp>
      <p:pic>
        <p:nvPicPr>
          <p:cNvPr id="4" name="Picture 13" descr="Crowd gathered round fence in fiel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308" y="2132863"/>
            <a:ext cx="7041743" cy="403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31" y="2013687"/>
            <a:ext cx="15121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600" dirty="0"/>
              <a:t>“Over 10,000</a:t>
            </a:r>
          </a:p>
          <a:p>
            <a:r>
              <a:rPr lang="en-GB" altLang="en-US" sz="1600" dirty="0"/>
              <a:t>people have </a:t>
            </a:r>
          </a:p>
          <a:p>
            <a:r>
              <a:rPr lang="en-GB" altLang="en-US" sz="1600" dirty="0"/>
              <a:t>enjoyed the sculptures</a:t>
            </a:r>
          </a:p>
          <a:p>
            <a:r>
              <a:rPr lang="en-GB" altLang="en-US" sz="1600" dirty="0"/>
              <a:t>and walks – they are</a:t>
            </a:r>
          </a:p>
          <a:p>
            <a:r>
              <a:rPr lang="en-GB" altLang="en-US" sz="1600" dirty="0"/>
              <a:t>the most successful</a:t>
            </a:r>
          </a:p>
          <a:p>
            <a:r>
              <a:rPr lang="en-GB" altLang="en-US" sz="1600" dirty="0"/>
              <a:t>we have run. The project </a:t>
            </a:r>
          </a:p>
          <a:p>
            <a:r>
              <a:rPr lang="en-GB" altLang="en-US" sz="1600" dirty="0"/>
              <a:t>has brought together</a:t>
            </a:r>
          </a:p>
          <a:p>
            <a:r>
              <a:rPr lang="en-GB" altLang="en-US" sz="1600" dirty="0"/>
              <a:t>the natural habitat,</a:t>
            </a:r>
          </a:p>
          <a:p>
            <a:r>
              <a:rPr lang="en-GB" altLang="en-US" sz="1600" dirty="0"/>
              <a:t>tradition and local skills.”</a:t>
            </a:r>
          </a:p>
          <a:p>
            <a:r>
              <a:rPr lang="en-GB" altLang="en-US" sz="1600" i="1" dirty="0"/>
              <a:t>Jane Cecil GM</a:t>
            </a:r>
          </a:p>
        </p:txBody>
      </p:sp>
    </p:spTree>
    <p:extLst>
      <p:ext uri="{BB962C8B-B14F-4D97-AF65-F5344CB8AC3E}">
        <p14:creationId xmlns:p14="http://schemas.microsoft.com/office/powerpoint/2010/main" val="325671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44" y="22207"/>
            <a:ext cx="7427291" cy="1143000"/>
          </a:xfrm>
        </p:spPr>
        <p:txBody>
          <a:bodyPr>
            <a:normAutofit/>
          </a:bodyPr>
          <a:lstStyle/>
          <a:p>
            <a:r>
              <a:rPr lang="en-GB" dirty="0">
                <a:latin typeface="National Trust" pitchFamily="34" charset="0"/>
              </a:rPr>
              <a:t>T</a:t>
            </a:r>
            <a:r>
              <a:rPr lang="en-GB" dirty="0" smtClean="0">
                <a:latin typeface="National Trust" pitchFamily="34" charset="0"/>
              </a:rPr>
              <a:t>he Dahlia Line &amp; Hanging Dahlias</a:t>
            </a:r>
            <a:endParaRPr lang="en-GB" dirty="0">
              <a:latin typeface="National Trust" pitchFamily="34" charset="0"/>
            </a:endParaRPr>
          </a:p>
        </p:txBody>
      </p:sp>
      <p:pic>
        <p:nvPicPr>
          <p:cNvPr id="2052" name="Picture 4" descr="K:\Marketing &amp; Communications\Pictures\Dahlias 2014 - HC\DSC_089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3570" y="4334256"/>
            <a:ext cx="3615564" cy="213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8575" y="5399316"/>
            <a:ext cx="4255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National Trust" pitchFamily="34" charset="0"/>
              </a:rPr>
              <a:t>Visitors were encouraged to pick up a dahlia from reception and ‘plant’ it in the line – this raised £118 in donations</a:t>
            </a:r>
            <a:endParaRPr lang="en-GB" dirty="0">
              <a:latin typeface="National Trust" pitchFamily="34" charset="0"/>
            </a:endParaRPr>
          </a:p>
        </p:txBody>
      </p:sp>
      <p:pic>
        <p:nvPicPr>
          <p:cNvPr id="2055" name="Picture 7" descr="K:\Shared images\New images_Nov 2012 onwards\[c] Kate Boursnell\Dahlia fest\IMG_784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43793" y="3226688"/>
            <a:ext cx="1717684" cy="200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K:\Shared images\New images_Nov 2012 onwards\[c] Kate Boursnell\Dahlia fest\IMG_7886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9790" y="1717528"/>
            <a:ext cx="2160240" cy="161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:\Shared images\New images_Nov 2012 onwards\[c] Kate Boursnell\Dahlia fest\IMG_7848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325522" y="3314628"/>
            <a:ext cx="2528534" cy="130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K:\Marketing &amp; Communications\Pictures\Dahlias 2014 - HC\DSC_083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550" y="1308988"/>
            <a:ext cx="3994640" cy="265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50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6436" y="127875"/>
            <a:ext cx="4623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National Trust" pitchFamily="34" charset="0"/>
              </a:rPr>
              <a:t>The House &amp; Domestic Wing</a:t>
            </a:r>
            <a:endParaRPr lang="en-GB" sz="3600" dirty="0">
              <a:latin typeface="National Trust" pitchFamily="34" charset="0"/>
            </a:endParaRPr>
          </a:p>
        </p:txBody>
      </p:sp>
      <p:pic>
        <p:nvPicPr>
          <p:cNvPr id="3074" name="Picture 2" descr="K:\Marketing &amp; Communications\Pictures\Dahlias 2014 - HC\DSC_084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924" y="1484785"/>
            <a:ext cx="4460855" cy="296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K:\Marketing &amp; Communications\Pictures\Dahlias 2014 - HC\DSC_085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098038" y="1325295"/>
            <a:ext cx="5494262" cy="365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:\Shared images\New images_Nov 2012 onwards\[c] Rachel Stock\Dahlia bread_made by margaret pisarska_IMG_20140930_12253947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2" y="4293104"/>
            <a:ext cx="3792540" cy="221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65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427291" cy="1143000"/>
          </a:xfrm>
        </p:spPr>
        <p:txBody>
          <a:bodyPr/>
          <a:lstStyle/>
          <a:p>
            <a:r>
              <a:rPr lang="en-GB" dirty="0" smtClean="0">
                <a:latin typeface="National Trust" pitchFamily="34" charset="0"/>
              </a:rPr>
              <a:t>The results</a:t>
            </a:r>
            <a:endParaRPr lang="en-GB" dirty="0">
              <a:latin typeface="National Trus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556792"/>
            <a:ext cx="7437512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latin typeface="National Trust" pitchFamily="34" charset="0"/>
              </a:rPr>
              <a:t>Property Income:</a:t>
            </a:r>
          </a:p>
          <a:p>
            <a:endParaRPr lang="en-GB" dirty="0" smtClean="0">
              <a:latin typeface="National Trust" pitchFamily="34" charset="0"/>
            </a:endParaRPr>
          </a:p>
          <a:p>
            <a:endParaRPr lang="en-GB" dirty="0">
              <a:latin typeface="National Trust" pitchFamily="34" charset="0"/>
            </a:endParaRPr>
          </a:p>
          <a:p>
            <a:endParaRPr lang="en-GB" dirty="0" smtClean="0">
              <a:latin typeface="National Trust" pitchFamily="34" charset="0"/>
            </a:endParaRPr>
          </a:p>
          <a:p>
            <a:endParaRPr lang="en-GB" dirty="0">
              <a:latin typeface="National Trust" pitchFamily="34" charset="0"/>
            </a:endParaRPr>
          </a:p>
          <a:p>
            <a:r>
              <a:rPr lang="en-GB" dirty="0" smtClean="0">
                <a:latin typeface="National Trust" pitchFamily="34" charset="0"/>
              </a:rPr>
              <a:t>Visitor numbers:</a:t>
            </a:r>
          </a:p>
          <a:p>
            <a:endParaRPr lang="en-GB" dirty="0">
              <a:latin typeface="National Trust" pitchFamily="34" charset="0"/>
            </a:endParaRPr>
          </a:p>
          <a:p>
            <a:endParaRPr lang="en-GB" dirty="0" smtClean="0">
              <a:latin typeface="National Trust" pitchFamily="34" charset="0"/>
            </a:endParaRPr>
          </a:p>
          <a:p>
            <a:endParaRPr lang="en-GB" dirty="0" smtClean="0">
              <a:latin typeface="National Trust" pitchFamily="34" charset="0"/>
            </a:endParaRPr>
          </a:p>
          <a:p>
            <a:r>
              <a:rPr lang="en-GB" dirty="0" smtClean="0">
                <a:latin typeface="National Trust" pitchFamily="34" charset="0"/>
              </a:rPr>
              <a:t>Visitor experience:</a:t>
            </a:r>
          </a:p>
          <a:p>
            <a:pPr marL="0" indent="0">
              <a:buNone/>
            </a:pPr>
            <a:r>
              <a:rPr lang="en-GB" dirty="0">
                <a:latin typeface="National Trust" pitchFamily="34" charset="0"/>
              </a:rPr>
              <a:t>	</a:t>
            </a:r>
            <a:r>
              <a:rPr lang="en-GB" dirty="0" smtClean="0">
                <a:latin typeface="National Trust" pitchFamily="34" charset="0"/>
              </a:rPr>
              <a:t>59% September 2015</a:t>
            </a:r>
          </a:p>
          <a:p>
            <a:pPr marL="0" indent="0">
              <a:buNone/>
            </a:pPr>
            <a:r>
              <a:rPr lang="en-GB" dirty="0">
                <a:latin typeface="National Trust" pitchFamily="34" charset="0"/>
              </a:rPr>
              <a:t>	</a:t>
            </a:r>
            <a:r>
              <a:rPr lang="en-GB" dirty="0" smtClean="0">
                <a:latin typeface="National Trust" pitchFamily="34" charset="0"/>
              </a:rPr>
              <a:t>70% September 2016</a:t>
            </a:r>
          </a:p>
          <a:p>
            <a:endParaRPr lang="en-GB" dirty="0" smtClean="0">
              <a:latin typeface="National Trust" pitchFamily="34" charset="0"/>
            </a:endParaRPr>
          </a:p>
          <a:p>
            <a:endParaRPr lang="en-GB" dirty="0" smtClean="0">
              <a:latin typeface="National Trust" pitchFamily="34" charset="0"/>
            </a:endParaRPr>
          </a:p>
          <a:p>
            <a:endParaRPr lang="en-GB" dirty="0">
              <a:latin typeface="National Trust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750565"/>
              </p:ext>
            </p:extLst>
          </p:nvPr>
        </p:nvGraphicFramePr>
        <p:xfrm>
          <a:off x="1475656" y="2060848"/>
          <a:ext cx="6096000" cy="8977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/>
                <a:gridCol w="2032000"/>
                <a:gridCol w="2032000"/>
              </a:tblGrid>
              <a:tr h="149735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2015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2016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% increase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</a:tr>
              <a:tr h="501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effectLst/>
                        </a:rPr>
                        <a:t>£106,518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effectLst/>
                        </a:rPr>
                        <a:t>£154,414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effectLst/>
                        </a:rPr>
                        <a:t>44%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711749"/>
              </p:ext>
            </p:extLst>
          </p:nvPr>
        </p:nvGraphicFramePr>
        <p:xfrm>
          <a:off x="1475656" y="3645024"/>
          <a:ext cx="6096000" cy="792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2015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2016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% increase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kern="1200" dirty="0" smtClean="0">
                          <a:effectLst/>
                        </a:rPr>
                        <a:t>11,526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kern="1200" dirty="0" smtClean="0">
                          <a:effectLst/>
                        </a:rPr>
                        <a:t>18,580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64%</a:t>
                      </a:r>
                      <a:endParaRPr lang="en-GB" sz="2000" dirty="0">
                        <a:latin typeface="National Trus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5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3993</TotalTime>
  <Words>1599</Words>
  <Application>Microsoft Office PowerPoint</Application>
  <PresentationFormat>On-screen Show (4:3)</PresentationFormat>
  <Paragraphs>247</Paragraphs>
  <Slides>42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If Chinese Chequers is the answer, what is the question?</vt:lpstr>
      <vt:lpstr> Why are we here?</vt:lpstr>
      <vt:lpstr>For ever, For everyone </vt:lpstr>
      <vt:lpstr>PowerPoint Presentation</vt:lpstr>
      <vt:lpstr>PowerPoint Presentation</vt:lpstr>
      <vt:lpstr>Our vision….</vt:lpstr>
      <vt:lpstr>The 3 secrets of success                 The 3 P’s </vt:lpstr>
      <vt:lpstr>             1. Purpose Have a clear sense of direction</vt:lpstr>
      <vt:lpstr>Where do you want to go?</vt:lpstr>
      <vt:lpstr>Seeing through the fog</vt:lpstr>
      <vt:lpstr>Move, Teach, Inspire</vt:lpstr>
      <vt:lpstr>What’s the big idea</vt:lpstr>
      <vt:lpstr>PowerPoint Presentation</vt:lpstr>
      <vt:lpstr>Finding the stories that have to be told</vt:lpstr>
      <vt:lpstr>PowerPoint Presentation</vt:lpstr>
      <vt:lpstr>2. Participation Build an effective support network</vt:lpstr>
      <vt:lpstr>Exceptional service – the team approach</vt:lpstr>
      <vt:lpstr>Setting a clear standard</vt:lpstr>
      <vt:lpstr>PowerPoint Presentation</vt:lpstr>
      <vt:lpstr>PowerPoint Presentation</vt:lpstr>
      <vt:lpstr>PowerPoint Presentation</vt:lpstr>
      <vt:lpstr>3. Plan  Forward thinking as a team</vt:lpstr>
      <vt:lpstr>PowerPoint Presentation</vt:lpstr>
      <vt:lpstr>PowerPoint Presentation</vt:lpstr>
      <vt:lpstr>Programming Planning 2017 Untold Tales of Speke Hall: Curious Minds &amp; Out and Abouts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Challenging Histories</vt:lpstr>
      <vt:lpstr>Success</vt:lpstr>
      <vt:lpstr>The 3 P’s transformed</vt:lpstr>
      <vt:lpstr>Inspiring our audiences</vt:lpstr>
      <vt:lpstr>Impact</vt:lpstr>
      <vt:lpstr>Move, teach, inspire</vt:lpstr>
      <vt:lpstr>Deepening the engagement</vt:lpstr>
      <vt:lpstr>The Dahlia Line &amp; Hanging Dahlias</vt:lpstr>
      <vt:lpstr>PowerPoint Presentation</vt:lpstr>
      <vt:lpstr>The results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Tissier, Adrian</cp:lastModifiedBy>
  <cp:revision>164</cp:revision>
  <dcterms:created xsi:type="dcterms:W3CDTF">2015-05-14T07:42:46Z</dcterms:created>
  <dcterms:modified xsi:type="dcterms:W3CDTF">2017-09-29T09:33:57Z</dcterms:modified>
</cp:coreProperties>
</file>