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76" r:id="rId3"/>
    <p:sldId id="277" r:id="rId4"/>
    <p:sldId id="278" r:id="rId5"/>
    <p:sldId id="279" r:id="rId6"/>
    <p:sldId id="280" r:id="rId7"/>
    <p:sldId id="282" r:id="rId8"/>
    <p:sldId id="258" r:id="rId9"/>
    <p:sldId id="257" r:id="rId10"/>
    <p:sldId id="259" r:id="rId11"/>
    <p:sldId id="261" r:id="rId12"/>
    <p:sldId id="263" r:id="rId13"/>
    <p:sldId id="262" r:id="rId14"/>
    <p:sldId id="267" r:id="rId15"/>
    <p:sldId id="260" r:id="rId16"/>
    <p:sldId id="283" r:id="rId17"/>
    <p:sldId id="284" r:id="rId18"/>
    <p:sldId id="285" r:id="rId19"/>
    <p:sldId id="286" r:id="rId20"/>
    <p:sldId id="287" r:id="rId21"/>
    <p:sldId id="288" r:id="rId22"/>
    <p:sldId id="289" r:id="rId23"/>
    <p:sldId id="290" r:id="rId24"/>
    <p:sldId id="291" r:id="rId25"/>
    <p:sldId id="292"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9" autoAdjust="0"/>
    <p:restoredTop sz="94718" autoAdjust="0"/>
  </p:normalViewPr>
  <p:slideViewPr>
    <p:cSldViewPr>
      <p:cViewPr varScale="1">
        <p:scale>
          <a:sx n="84" d="100"/>
          <a:sy n="84" d="100"/>
        </p:scale>
        <p:origin x="-72" y="-100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6321F3-7986-4E0A-A080-68529F9B5E50}" type="datetimeFigureOut">
              <a:rPr lang="en-US" smtClean="0"/>
              <a:t>10/7/2016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153B7B-1837-47C1-8527-B0E05CD93C09}" type="slidenum">
              <a:rPr lang="en-US" smtClean="0"/>
              <a:t>‹#›</a:t>
            </a:fld>
            <a:endParaRPr lang="en-US"/>
          </a:p>
        </p:txBody>
      </p:sp>
    </p:spTree>
    <p:extLst>
      <p:ext uri="{BB962C8B-B14F-4D97-AF65-F5344CB8AC3E}">
        <p14:creationId xmlns:p14="http://schemas.microsoft.com/office/powerpoint/2010/main" val="3416249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pts.us/moaunh" TargetMode="External"/><Relationship Id="rId13" Type="http://schemas.openxmlformats.org/officeDocument/2006/relationships/hyperlink" Target="http://spts.us/muselab" TargetMode="External"/><Relationship Id="rId3" Type="http://schemas.openxmlformats.org/officeDocument/2006/relationships/hyperlink" Target="http://spts.us/pafa" TargetMode="External"/><Relationship Id="rId7" Type="http://schemas.openxmlformats.org/officeDocument/2006/relationships/hyperlink" Target="http://spts.us/arg" TargetMode="External"/><Relationship Id="rId12" Type="http://schemas.openxmlformats.org/officeDocument/2006/relationships/hyperlink" Target="http://spts.us/nehma"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www.michenerartmuseum.org/article/1819/michener-art-museum-launches-youth-audio-tour/" TargetMode="External"/><Relationship Id="rId11" Type="http://schemas.openxmlformats.org/officeDocument/2006/relationships/hyperlink" Target="http://spts.us/dg" TargetMode="External"/><Relationship Id="rId5" Type="http://schemas.openxmlformats.org/officeDocument/2006/relationships/hyperlink" Target="http://spts.us/mam" TargetMode="External"/><Relationship Id="rId10" Type="http://schemas.openxmlformats.org/officeDocument/2006/relationships/hyperlink" Target="http://spts.us/maier-museum" TargetMode="External"/><Relationship Id="rId4" Type="http://schemas.openxmlformats.org/officeDocument/2006/relationships/hyperlink" Target="http://www.phillyvoice.com/pafa-got-children-critique-art-cute-youd-expect/" TargetMode="External"/><Relationship Id="rId9" Type="http://schemas.openxmlformats.org/officeDocument/2006/relationships/hyperlink" Target="http://spts.us/umwgalleries" TargetMode="External"/><Relationship Id="rId14" Type="http://schemas.openxmlformats.org/officeDocument/2006/relationships/hyperlink" Target="http://spts.us/vf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Welcome</a:t>
            </a:r>
            <a:r>
              <a:rPr lang="en-US" baseline="0" dirty="0" smtClean="0"/>
              <a:t> – What is STAMP</a:t>
            </a:r>
          </a:p>
          <a:p>
            <a:pPr marL="171450" indent="-171450">
              <a:buFont typeface="Arial" panose="020B0604020202020204" pitchFamily="34" charset="0"/>
              <a:buChar char="•"/>
            </a:pPr>
            <a:r>
              <a:rPr lang="en-US" baseline="0" dirty="0" smtClean="0"/>
              <a:t>Logistics</a:t>
            </a:r>
          </a:p>
          <a:p>
            <a:pPr marL="628650" lvl="1" indent="-171450">
              <a:buFont typeface="Arial" panose="020B0604020202020204" pitchFamily="34" charset="0"/>
              <a:buChar char="•"/>
            </a:pPr>
            <a:r>
              <a:rPr lang="en-US" baseline="0" dirty="0" smtClean="0"/>
              <a:t>Pass</a:t>
            </a:r>
          </a:p>
          <a:p>
            <a:pPr marL="628650" lvl="1" indent="-171450">
              <a:buFont typeface="Arial" panose="020B0604020202020204" pitchFamily="34" charset="0"/>
              <a:buChar char="•"/>
            </a:pPr>
            <a:r>
              <a:rPr lang="en-US" baseline="0" dirty="0" smtClean="0"/>
              <a:t>Website</a:t>
            </a:r>
          </a:p>
          <a:p>
            <a:pPr marL="628650" lvl="1" indent="-171450">
              <a:buFont typeface="Arial" panose="020B0604020202020204" pitchFamily="34" charset="0"/>
              <a:buChar char="•"/>
            </a:pPr>
            <a:r>
              <a:rPr lang="en-US" baseline="0" dirty="0" smtClean="0"/>
              <a:t>Teen Council</a:t>
            </a:r>
          </a:p>
          <a:p>
            <a:pPr marL="171450" lvl="0" indent="-171450">
              <a:buFont typeface="Arial" panose="020B0604020202020204" pitchFamily="34" charset="0"/>
              <a:buChar char="•"/>
            </a:pPr>
            <a:r>
              <a:rPr lang="en-US" baseline="0" dirty="0" smtClean="0"/>
              <a:t>History</a:t>
            </a:r>
          </a:p>
          <a:p>
            <a:pPr marL="628650" lvl="1" indent="-171450">
              <a:buFont typeface="Arial" panose="020B0604020202020204" pitchFamily="34" charset="0"/>
              <a:buChar char="•"/>
            </a:pPr>
            <a:r>
              <a:rPr lang="en-US" baseline="0" dirty="0" smtClean="0"/>
              <a:t>Why we started STAMP – why &amp; how</a:t>
            </a:r>
          </a:p>
          <a:p>
            <a:pPr marL="171450" lvl="0" indent="-171450">
              <a:buFont typeface="Arial" panose="020B0604020202020204" pitchFamily="34" charset="0"/>
              <a:buChar char="•"/>
            </a:pPr>
            <a:r>
              <a:rPr lang="en-US" baseline="0" dirty="0" smtClean="0"/>
              <a:t>We are in a unique position as an arts service org to create the types of relationships and collaborations to make this project work</a:t>
            </a:r>
          </a:p>
          <a:p>
            <a:pPr marL="171450" lvl="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29656613-5FF2-4838-B8A9-2094ECF81EE4}" type="slidenum">
              <a:rPr lang="en-US" smtClean="0"/>
              <a:t>2</a:t>
            </a:fld>
            <a:endParaRPr lang="en-US"/>
          </a:p>
        </p:txBody>
      </p:sp>
    </p:spTree>
    <p:extLst>
      <p:ext uri="{BB962C8B-B14F-4D97-AF65-F5344CB8AC3E}">
        <p14:creationId xmlns:p14="http://schemas.microsoft.com/office/powerpoint/2010/main" val="23986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Participation Museums</a:t>
            </a:r>
          </a:p>
          <a:p>
            <a:pPr marL="171450" indent="-171450">
              <a:buFont typeface="Arial" panose="020B0604020202020204" pitchFamily="34" charset="0"/>
              <a:buChar char="•"/>
            </a:pPr>
            <a:r>
              <a:rPr lang="en-US" dirty="0" smtClean="0"/>
              <a:t>We’ve also</a:t>
            </a:r>
            <a:r>
              <a:rPr lang="en-US" baseline="0" dirty="0" smtClean="0"/>
              <a:t> been able to provide learning programs in support of STAMP to museum educators and visitor service staff related to teen visitor experience</a:t>
            </a:r>
            <a:endParaRPr lang="en-US" dirty="0"/>
          </a:p>
        </p:txBody>
      </p:sp>
      <p:sp>
        <p:nvSpPr>
          <p:cNvPr id="4" name="Slide Number Placeholder 3"/>
          <p:cNvSpPr>
            <a:spLocks noGrp="1"/>
          </p:cNvSpPr>
          <p:nvPr>
            <p:ph type="sldNum" sz="quarter" idx="10"/>
          </p:nvPr>
        </p:nvSpPr>
        <p:spPr/>
        <p:txBody>
          <a:bodyPr/>
          <a:lstStyle/>
          <a:p>
            <a:fld id="{29656613-5FF2-4838-B8A9-2094ECF81EE4}" type="slidenum">
              <a:rPr lang="en-US" smtClean="0"/>
              <a:t>3</a:t>
            </a:fld>
            <a:endParaRPr lang="en-US"/>
          </a:p>
        </p:txBody>
      </p:sp>
    </p:spTree>
    <p:extLst>
      <p:ext uri="{BB962C8B-B14F-4D97-AF65-F5344CB8AC3E}">
        <p14:creationId xmlns:p14="http://schemas.microsoft.com/office/powerpoint/2010/main" val="1391625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Community Partners</a:t>
            </a:r>
          </a:p>
        </p:txBody>
      </p:sp>
      <p:sp>
        <p:nvSpPr>
          <p:cNvPr id="4" name="Slide Number Placeholder 3"/>
          <p:cNvSpPr>
            <a:spLocks noGrp="1"/>
          </p:cNvSpPr>
          <p:nvPr>
            <p:ph type="sldNum" sz="quarter" idx="10"/>
          </p:nvPr>
        </p:nvSpPr>
        <p:spPr/>
        <p:txBody>
          <a:bodyPr/>
          <a:lstStyle/>
          <a:p>
            <a:fld id="{29656613-5FF2-4838-B8A9-2094ECF81EE4}" type="slidenum">
              <a:rPr lang="en-US" smtClean="0"/>
              <a:t>4</a:t>
            </a:fld>
            <a:endParaRPr lang="en-US"/>
          </a:p>
        </p:txBody>
      </p:sp>
    </p:spTree>
    <p:extLst>
      <p:ext uri="{BB962C8B-B14F-4D97-AF65-F5344CB8AC3E}">
        <p14:creationId xmlns:p14="http://schemas.microsoft.com/office/powerpoint/2010/main" val="256900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STAMP</a:t>
            </a:r>
            <a:r>
              <a:rPr lang="en-US" baseline="0" dirty="0" smtClean="0"/>
              <a:t> Teen Council</a:t>
            </a:r>
          </a:p>
          <a:p>
            <a:pPr marL="171450" indent="-171450">
              <a:buFont typeface="Arial" panose="020B0604020202020204" pitchFamily="34" charset="0"/>
              <a:buChar char="•"/>
            </a:pPr>
            <a:r>
              <a:rPr lang="en-US" baseline="0" dirty="0" smtClean="0"/>
              <a:t>Structure &amp; Duties</a:t>
            </a:r>
            <a:endParaRPr lang="en-US" dirty="0"/>
          </a:p>
        </p:txBody>
      </p:sp>
      <p:sp>
        <p:nvSpPr>
          <p:cNvPr id="4" name="Slide Number Placeholder 3"/>
          <p:cNvSpPr>
            <a:spLocks noGrp="1"/>
          </p:cNvSpPr>
          <p:nvPr>
            <p:ph type="sldNum" sz="quarter" idx="10"/>
          </p:nvPr>
        </p:nvSpPr>
        <p:spPr/>
        <p:txBody>
          <a:bodyPr/>
          <a:lstStyle/>
          <a:p>
            <a:fld id="{29656613-5FF2-4838-B8A9-2094ECF81EE4}" type="slidenum">
              <a:rPr lang="en-US" smtClean="0"/>
              <a:t>5</a:t>
            </a:fld>
            <a:endParaRPr lang="en-US"/>
          </a:p>
        </p:txBody>
      </p:sp>
    </p:spTree>
    <p:extLst>
      <p:ext uri="{BB962C8B-B14F-4D97-AF65-F5344CB8AC3E}">
        <p14:creationId xmlns:p14="http://schemas.microsoft.com/office/powerpoint/2010/main" val="586494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Content</a:t>
            </a:r>
            <a:r>
              <a:rPr lang="en-US" baseline="0" dirty="0" smtClean="0"/>
              <a:t> Creation </a:t>
            </a:r>
          </a:p>
          <a:p>
            <a:pPr marL="171450" indent="-171450">
              <a:buFont typeface="Arial" panose="020B0604020202020204" pitchFamily="34" charset="0"/>
              <a:buChar char="•"/>
            </a:pPr>
            <a:r>
              <a:rPr lang="en-US" baseline="0" dirty="0" smtClean="0"/>
              <a:t>A vital strategy for engagement</a:t>
            </a:r>
            <a:endParaRPr lang="en-US" dirty="0"/>
          </a:p>
        </p:txBody>
      </p:sp>
      <p:sp>
        <p:nvSpPr>
          <p:cNvPr id="4" name="Slide Number Placeholder 3"/>
          <p:cNvSpPr>
            <a:spLocks noGrp="1"/>
          </p:cNvSpPr>
          <p:nvPr>
            <p:ph type="sldNum" sz="quarter" idx="10"/>
          </p:nvPr>
        </p:nvSpPr>
        <p:spPr/>
        <p:txBody>
          <a:bodyPr/>
          <a:lstStyle/>
          <a:p>
            <a:fld id="{29656613-5FF2-4838-B8A9-2094ECF81EE4}" type="slidenum">
              <a:rPr lang="en-US" smtClean="0"/>
              <a:t>6</a:t>
            </a:fld>
            <a:endParaRPr lang="en-US"/>
          </a:p>
        </p:txBody>
      </p:sp>
    </p:spTree>
    <p:extLst>
      <p:ext uri="{BB962C8B-B14F-4D97-AF65-F5344CB8AC3E}">
        <p14:creationId xmlns:p14="http://schemas.microsoft.com/office/powerpoint/2010/main" val="51253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
              <a:t>In person initial system demonstration to organization decision-makers</a:t>
            </a:r>
          </a:p>
          <a:p>
            <a:pPr marL="457200" lvl="0" indent="-228600" rtl="0">
              <a:spcBef>
                <a:spcPts val="0"/>
              </a:spcBef>
              <a:buChar char="-"/>
            </a:pPr>
            <a:r>
              <a:rPr lang="en"/>
              <a:t>Staff training and ongoing support</a:t>
            </a:r>
          </a:p>
          <a:p>
            <a:pPr marL="457200" lvl="0" indent="-228600" rtl="0">
              <a:spcBef>
                <a:spcPts val="0"/>
              </a:spcBef>
              <a:buChar char="-"/>
            </a:pPr>
            <a:r>
              <a:rPr lang="en"/>
              <a:t>Software system setup, customization/implementation</a:t>
            </a:r>
          </a:p>
          <a:p>
            <a:pPr marL="457200" lvl="0" indent="-228600" rtl="0">
              <a:spcBef>
                <a:spcPts val="0"/>
              </a:spcBef>
              <a:buChar char="-"/>
            </a:pPr>
            <a:r>
              <a:rPr lang="en"/>
              <a:t>Online system training via teleconference and remote desktop-sharing</a:t>
            </a:r>
          </a:p>
          <a:p>
            <a:pPr marL="457200" lvl="0" indent="-228600" rtl="0">
              <a:spcBef>
                <a:spcPts val="0"/>
              </a:spcBef>
              <a:buChar char="-"/>
            </a:pPr>
            <a:r>
              <a:rPr lang="en"/>
              <a:t>Content publishing, updates and management</a:t>
            </a:r>
          </a:p>
          <a:p>
            <a:pPr marL="457200" lvl="0" indent="-228600" rtl="0">
              <a:spcBef>
                <a:spcPts val="0"/>
              </a:spcBef>
              <a:buChar char="-"/>
            </a:pPr>
            <a:r>
              <a:rPr lang="en"/>
              <a:t>Audio editing and production</a:t>
            </a:r>
          </a:p>
          <a:p>
            <a:pPr marL="457200" lvl="0" indent="-228600" rtl="0">
              <a:spcBef>
                <a:spcPts val="0"/>
              </a:spcBef>
              <a:buChar char="-"/>
            </a:pPr>
            <a:r>
              <a:rPr lang="en"/>
              <a:t>Image editing</a:t>
            </a:r>
          </a:p>
          <a:p>
            <a:pPr marL="457200" lvl="0" indent="-228600" rtl="0">
              <a:spcBef>
                <a:spcPts val="0"/>
              </a:spcBef>
              <a:buChar char="-"/>
            </a:pPr>
            <a:r>
              <a:rPr lang="en"/>
              <a:t>Content production consulting and training</a:t>
            </a:r>
          </a:p>
          <a:p>
            <a:pPr marL="457200" lvl="0" indent="-228600" rtl="0">
              <a:spcBef>
                <a:spcPts val="0"/>
              </a:spcBef>
              <a:buChar char="-"/>
            </a:pPr>
            <a:r>
              <a:rPr lang="en"/>
              <a:t>Workshops and Events</a:t>
            </a:r>
          </a:p>
          <a:p>
            <a:pPr marL="457200" lvl="0" indent="-228600" rtl="0">
              <a:spcBef>
                <a:spcPts val="0"/>
              </a:spcBef>
              <a:buChar char="-"/>
            </a:pPr>
            <a:r>
              <a:rPr lang="en"/>
              <a:t>Social media, publicity and promotions</a:t>
            </a:r>
          </a:p>
          <a:p>
            <a:pPr marL="457200" lvl="0" indent="-228600" rtl="0">
              <a:spcBef>
                <a:spcPts val="0"/>
              </a:spcBef>
              <a:buChar char="-"/>
            </a:pPr>
            <a:r>
              <a:rPr lang="en"/>
              <a:t>Vendor partnering and collaborations</a:t>
            </a:r>
          </a:p>
          <a:p>
            <a:pPr marL="457200" lvl="0" indent="-228600" rtl="0">
              <a:spcBef>
                <a:spcPts val="0"/>
              </a:spcBef>
              <a:buChar char="-"/>
            </a:pPr>
            <a:r>
              <a:rPr lang="en"/>
              <a:t>Third party software training (ex: Audacity)</a:t>
            </a:r>
          </a:p>
          <a:p>
            <a:pPr marL="457200" lvl="0" indent="-228600" rtl="0">
              <a:spcBef>
                <a:spcPts val="0"/>
              </a:spcBef>
              <a:buChar char="-"/>
            </a:pPr>
            <a:r>
              <a:rPr lang="en"/>
              <a:t>Signage, labels and printed material design/consulting</a:t>
            </a:r>
          </a:p>
          <a:p>
            <a:pPr marL="457200" lvl="0" indent="-228600" rtl="0">
              <a:spcBef>
                <a:spcPts val="0"/>
              </a:spcBef>
              <a:buChar char="-"/>
            </a:pPr>
            <a:r>
              <a:rPr lang="en"/>
              <a:t>Copy writing/editing/coaching</a:t>
            </a:r>
          </a:p>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
              <a:t>In this case, GPCA interfaced with museums, BUT we DID help with:</a:t>
            </a:r>
          </a:p>
          <a:p>
            <a:pPr marL="914400" lvl="1" indent="-228600" rtl="0">
              <a:spcBef>
                <a:spcPts val="0"/>
              </a:spcBef>
              <a:buChar char="-"/>
            </a:pPr>
            <a:r>
              <a:rPr lang="en"/>
              <a:t>System demonstration and best practices workshop</a:t>
            </a:r>
          </a:p>
          <a:p>
            <a:pPr marL="914400" lvl="1" indent="-228600" rtl="0">
              <a:spcBef>
                <a:spcPts val="0"/>
              </a:spcBef>
              <a:buChar char="-"/>
            </a:pPr>
            <a:r>
              <a:rPr lang="en"/>
              <a:t>Tour design and management</a:t>
            </a:r>
          </a:p>
          <a:p>
            <a:pPr marL="914400" lvl="1" indent="-228600" rtl="0">
              <a:spcBef>
                <a:spcPts val="0"/>
              </a:spcBef>
              <a:buChar char="-"/>
            </a:pPr>
            <a:r>
              <a:rPr lang="en"/>
              <a:t>Printed material </a:t>
            </a:r>
            <a:r>
              <a:rPr lang="en">
                <a:solidFill>
                  <a:schemeClr val="dk1"/>
                </a:solidFill>
              </a:rPr>
              <a:t>design consulting </a:t>
            </a:r>
            <a:r>
              <a:rPr lang="en"/>
              <a:t>(signage, handouts, labels, etc.) </a:t>
            </a:r>
          </a:p>
          <a:p>
            <a:pPr marL="914400" lvl="1" indent="-228600" rtl="0">
              <a:spcBef>
                <a:spcPts val="0"/>
              </a:spcBef>
              <a:buChar char="-"/>
            </a:pPr>
            <a:r>
              <a:rPr lang="en"/>
              <a:t>Teen Council member training and coaching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
              <a:t>More advance preparation and planning.</a:t>
            </a:r>
          </a:p>
          <a:p>
            <a:pPr marL="457200" lvl="0" indent="-228600" rtl="0">
              <a:spcBef>
                <a:spcPts val="0"/>
              </a:spcBef>
              <a:buChar char="-"/>
            </a:pPr>
            <a:r>
              <a:rPr lang="en"/>
              <a:t>More and better printed materials, signage, labels.</a:t>
            </a:r>
          </a:p>
          <a:p>
            <a:pPr marL="457200" lvl="0" indent="-228600" rtl="0">
              <a:spcBef>
                <a:spcPts val="0"/>
              </a:spcBef>
              <a:buChar char="-"/>
            </a:pPr>
            <a:r>
              <a:rPr lang="en"/>
              <a:t>More and better online marketing and promotion.</a:t>
            </a:r>
          </a:p>
          <a:p>
            <a:pPr marL="457200" lvl="0" indent="-228600" rtl="0">
              <a:spcBef>
                <a:spcPts val="0"/>
              </a:spcBef>
              <a:buChar char="-"/>
            </a:pPr>
            <a:r>
              <a:rPr lang="en"/>
              <a:t>Better photography.</a:t>
            </a:r>
          </a:p>
          <a:p>
            <a:pPr marL="457200" lvl="0" indent="-228600" rtl="0">
              <a:spcBef>
                <a:spcPts val="0"/>
              </a:spcBef>
              <a:buChar char="-"/>
            </a:pPr>
            <a:r>
              <a:rPr lang="en"/>
              <a:t>More in-house audio production.</a:t>
            </a:r>
          </a:p>
          <a:p>
            <a:pPr marL="457200" lvl="0" indent="-228600" rtl="0">
              <a:spcBef>
                <a:spcPts val="0"/>
              </a:spcBef>
              <a:buChar char="-"/>
            </a:pPr>
            <a:r>
              <a:rPr lang="en">
                <a:solidFill>
                  <a:schemeClr val="dk1"/>
                </a:solidFill>
              </a:rPr>
              <a:t>More access to museum staff.</a:t>
            </a:r>
          </a:p>
          <a:p>
            <a:pPr marL="457200" lvl="0" indent="-228600" rtl="0">
              <a:spcBef>
                <a:spcPts val="0"/>
              </a:spcBef>
              <a:buClr>
                <a:schemeClr val="dk1"/>
              </a:buClr>
              <a:buChar char="-"/>
            </a:pPr>
            <a:r>
              <a:rPr lang="en">
                <a:solidFill>
                  <a:schemeClr val="dk1"/>
                </a:solidFill>
              </a:rPr>
              <a:t>More risk-taking.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Here’s who else is doing this with CultureSpots…  (PLAY EXAMPLES TO THE AUDIENCE)</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PAFA - “Tiny Voices” - </a:t>
            </a:r>
            <a:r>
              <a:rPr lang="en" u="sng">
                <a:solidFill>
                  <a:schemeClr val="accent5"/>
                </a:solidFill>
                <a:hlinkClick r:id="rId3"/>
              </a:rPr>
              <a:t>http://spts.us/pafa</a:t>
            </a:r>
            <a:r>
              <a:rPr lang="en">
                <a:solidFill>
                  <a:schemeClr val="dk1"/>
                </a:solidFill>
              </a:rPr>
              <a:t> - Elizabeth Hamilton (Teen Programs Coordinator)</a:t>
            </a:r>
          </a:p>
          <a:p>
            <a:pPr lvl="0">
              <a:spcBef>
                <a:spcPts val="0"/>
              </a:spcBef>
              <a:buClr>
                <a:schemeClr val="dk1"/>
              </a:buClr>
              <a:buSzPct val="100000"/>
              <a:buFont typeface="Arial"/>
              <a:buNone/>
            </a:pPr>
            <a:r>
              <a:rPr lang="en">
                <a:solidFill>
                  <a:schemeClr val="dk1"/>
                </a:solidFill>
              </a:rPr>
              <a:t> &gt; Article in Philly Voice = </a:t>
            </a:r>
            <a:r>
              <a:rPr lang="en" u="sng">
                <a:solidFill>
                  <a:schemeClr val="accent5"/>
                </a:solidFill>
                <a:hlinkClick r:id="rId4"/>
              </a:rPr>
              <a:t>http://www.phillyvoice.com/pafa-got-children-critique-art-cute-youd-expect/</a:t>
            </a:r>
            <a:r>
              <a:rPr lang="en">
                <a:solidFill>
                  <a:schemeClr val="dk1"/>
                </a:solidFill>
              </a:rPr>
              <a:t> </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Michener Art Museum - “Youth Audio Tour” - </a:t>
            </a:r>
            <a:r>
              <a:rPr lang="en" u="sng">
                <a:solidFill>
                  <a:schemeClr val="accent5"/>
                </a:solidFill>
                <a:hlinkClick r:id="rId5"/>
              </a:rPr>
              <a:t>http://spts.us/mam</a:t>
            </a:r>
            <a:r>
              <a:rPr lang="en">
                <a:solidFill>
                  <a:schemeClr val="dk1"/>
                </a:solidFill>
              </a:rPr>
              <a:t> - Ruth Anderson (Director of Arts Education), Adrienne Neszmelyi-Romano (Director of Interpretation and Innovation)</a:t>
            </a:r>
          </a:p>
          <a:p>
            <a:pPr lvl="0">
              <a:spcBef>
                <a:spcPts val="0"/>
              </a:spcBef>
              <a:buClr>
                <a:schemeClr val="dk1"/>
              </a:buClr>
              <a:buSzPct val="100000"/>
              <a:buFont typeface="Arial"/>
              <a:buNone/>
            </a:pPr>
            <a:r>
              <a:rPr lang="en">
                <a:solidFill>
                  <a:schemeClr val="dk1"/>
                </a:solidFill>
              </a:rPr>
              <a:t> &gt; Press release = </a:t>
            </a:r>
            <a:r>
              <a:rPr lang="en" u="sng">
                <a:solidFill>
                  <a:schemeClr val="accent5"/>
                </a:solidFill>
                <a:hlinkClick r:id="rId6"/>
              </a:rPr>
              <a:t>http://www.michenerartmuseum.org/article/1819/michener-art-museum-launches-youth-audio-tour/</a:t>
            </a:r>
          </a:p>
          <a:p>
            <a:pPr lvl="0">
              <a:spcBef>
                <a:spcPts val="0"/>
              </a:spcBef>
              <a:buClr>
                <a:schemeClr val="dk1"/>
              </a:buClr>
              <a:buSzPct val="100000"/>
              <a:buFont typeface="Arial"/>
              <a:buNone/>
            </a:pPr>
            <a:r>
              <a:rPr lang="en">
                <a:solidFill>
                  <a:schemeClr val="dk1"/>
                </a:solidFill>
              </a:rPr>
              <a:t> &gt; “Researched, written, and recorded by student docents, the audio tour provides visitors with detailed descriptions of various pieces included in the Museum’s Permanent Collection. With guidance from Michener teachers and college interns, these students (ages 10-15) have delivered unique but concise perspectives on art within the Michener’s galleries.”</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University of Pennsylvania, Arthur Ross Gallery - </a:t>
            </a:r>
            <a:r>
              <a:rPr lang="en" u="sng">
                <a:solidFill>
                  <a:schemeClr val="accent5"/>
                </a:solidFill>
                <a:hlinkClick r:id="rId7"/>
              </a:rPr>
              <a:t>http://spts.us/arg</a:t>
            </a:r>
            <a:r>
              <a:rPr lang="en">
                <a:solidFill>
                  <a:schemeClr val="dk1"/>
                </a:solidFill>
              </a:rPr>
              <a:t> - Sara Stewart (Assistant Director of Development and Marketing)</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OTHERS:</a:t>
            </a:r>
          </a:p>
          <a:p>
            <a:pPr lvl="0">
              <a:spcBef>
                <a:spcPts val="0"/>
              </a:spcBef>
              <a:buClr>
                <a:schemeClr val="dk1"/>
              </a:buClr>
              <a:buSzPct val="100000"/>
              <a:buFont typeface="Arial"/>
              <a:buNone/>
            </a:pPr>
            <a:r>
              <a:rPr lang="en">
                <a:solidFill>
                  <a:schemeClr val="dk1"/>
                </a:solidFill>
              </a:rPr>
              <a:t>University of New Hampshire, Museum of Art - </a:t>
            </a:r>
            <a:r>
              <a:rPr lang="en" u="sng">
                <a:solidFill>
                  <a:schemeClr val="accent5"/>
                </a:solidFill>
                <a:hlinkClick r:id="rId8"/>
              </a:rPr>
              <a:t>http://spts.us/moaunh</a:t>
            </a:r>
            <a:r>
              <a:rPr lang="en">
                <a:solidFill>
                  <a:schemeClr val="dk1"/>
                </a:solidFill>
              </a:rPr>
              <a:t> </a:t>
            </a:r>
          </a:p>
          <a:p>
            <a:pPr lvl="0">
              <a:spcBef>
                <a:spcPts val="0"/>
              </a:spcBef>
              <a:buClr>
                <a:schemeClr val="dk1"/>
              </a:buClr>
              <a:buSzPct val="100000"/>
              <a:buFont typeface="Arial"/>
              <a:buNone/>
            </a:pPr>
            <a:r>
              <a:rPr lang="en">
                <a:solidFill>
                  <a:schemeClr val="dk1"/>
                </a:solidFill>
              </a:rPr>
              <a:t>University of Mary Washington, UMWGalleries - </a:t>
            </a:r>
            <a:r>
              <a:rPr lang="en" u="sng">
                <a:solidFill>
                  <a:schemeClr val="accent5"/>
                </a:solidFill>
                <a:hlinkClick r:id="rId9"/>
              </a:rPr>
              <a:t>http://spts.us/umwgalleries</a:t>
            </a:r>
          </a:p>
          <a:p>
            <a:pPr lvl="0">
              <a:spcBef>
                <a:spcPts val="0"/>
              </a:spcBef>
              <a:buClr>
                <a:schemeClr val="dk1"/>
              </a:buClr>
              <a:buSzPct val="100000"/>
              <a:buFont typeface="Arial"/>
              <a:buNone/>
            </a:pPr>
            <a:r>
              <a:rPr lang="en">
                <a:solidFill>
                  <a:schemeClr val="dk1"/>
                </a:solidFill>
              </a:rPr>
              <a:t>Randolph College, Maier Museum of Art - </a:t>
            </a:r>
            <a:r>
              <a:rPr lang="en" u="sng">
                <a:solidFill>
                  <a:schemeClr val="accent5"/>
                </a:solidFill>
                <a:hlinkClick r:id="rId10"/>
              </a:rPr>
              <a:t>http://spts.us/maier-museum</a:t>
            </a:r>
            <a:r>
              <a:rPr lang="en">
                <a:solidFill>
                  <a:schemeClr val="dk1"/>
                </a:solidFill>
              </a:rPr>
              <a:t> </a:t>
            </a:r>
          </a:p>
          <a:p>
            <a:pPr lvl="0">
              <a:spcBef>
                <a:spcPts val="0"/>
              </a:spcBef>
              <a:buClr>
                <a:schemeClr val="dk1"/>
              </a:buClr>
              <a:buSzPct val="100000"/>
              <a:buFont typeface="Arial"/>
              <a:buNone/>
            </a:pPr>
            <a:r>
              <a:rPr lang="en">
                <a:solidFill>
                  <a:schemeClr val="dk1"/>
                </a:solidFill>
              </a:rPr>
              <a:t>Lynchburg College, Daura Gallery - </a:t>
            </a:r>
            <a:r>
              <a:rPr lang="en" u="sng">
                <a:solidFill>
                  <a:schemeClr val="accent5"/>
                </a:solidFill>
                <a:hlinkClick r:id="rId11"/>
              </a:rPr>
              <a:t>http://spts.us/dg</a:t>
            </a:r>
            <a:r>
              <a:rPr lang="en">
                <a:solidFill>
                  <a:schemeClr val="dk1"/>
                </a:solidFill>
              </a:rPr>
              <a:t> </a:t>
            </a:r>
          </a:p>
          <a:p>
            <a:pPr lvl="0">
              <a:spcBef>
                <a:spcPts val="0"/>
              </a:spcBef>
              <a:buClr>
                <a:schemeClr val="dk1"/>
              </a:buClr>
              <a:buSzPct val="100000"/>
              <a:buFont typeface="Arial"/>
              <a:buNone/>
            </a:pPr>
            <a:r>
              <a:rPr lang="en">
                <a:solidFill>
                  <a:schemeClr val="dk1"/>
                </a:solidFill>
              </a:rPr>
              <a:t>Utah State University, Nora Eccles Harrison Museum of Art - </a:t>
            </a:r>
            <a:r>
              <a:rPr lang="en" u="sng">
                <a:solidFill>
                  <a:schemeClr val="accent5"/>
                </a:solidFill>
                <a:hlinkClick r:id="rId12"/>
              </a:rPr>
              <a:t>http://spts.us/nehma</a:t>
            </a:r>
            <a:r>
              <a:rPr lang="en">
                <a:solidFill>
                  <a:schemeClr val="dk1"/>
                </a:solidFill>
              </a:rPr>
              <a:t> </a:t>
            </a:r>
          </a:p>
          <a:p>
            <a:pPr lvl="0">
              <a:spcBef>
                <a:spcPts val="0"/>
              </a:spcBef>
              <a:buClr>
                <a:schemeClr val="dk1"/>
              </a:buClr>
              <a:buSzPct val="100000"/>
              <a:buFont typeface="Arial"/>
              <a:buNone/>
            </a:pPr>
            <a:r>
              <a:rPr lang="en">
                <a:solidFill>
                  <a:schemeClr val="dk1"/>
                </a:solidFill>
              </a:rPr>
              <a:t>Kent State, SLIS MuseLab - </a:t>
            </a:r>
            <a:r>
              <a:rPr lang="en" u="sng">
                <a:solidFill>
                  <a:schemeClr val="accent5"/>
                </a:solidFill>
                <a:hlinkClick r:id="rId13"/>
              </a:rPr>
              <a:t>http://spts.us/muselab</a:t>
            </a:r>
            <a:r>
              <a:rPr lang="en">
                <a:solidFill>
                  <a:schemeClr val="dk1"/>
                </a:solidFill>
              </a:rPr>
              <a:t> </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SOON:</a:t>
            </a:r>
          </a:p>
          <a:p>
            <a:pPr lvl="0">
              <a:spcBef>
                <a:spcPts val="0"/>
              </a:spcBef>
              <a:buClr>
                <a:schemeClr val="dk1"/>
              </a:buClr>
              <a:buSzPct val="100000"/>
              <a:buFont typeface="Arial"/>
              <a:buNone/>
            </a:pPr>
            <a:r>
              <a:rPr lang="en">
                <a:solidFill>
                  <a:schemeClr val="dk1"/>
                </a:solidFill>
              </a:rPr>
              <a:t>Moore College of Art</a:t>
            </a:r>
          </a:p>
          <a:p>
            <a:pPr lvl="0">
              <a:spcBef>
                <a:spcPts val="0"/>
              </a:spcBef>
              <a:buClr>
                <a:schemeClr val="dk1"/>
              </a:buClr>
              <a:buSzPct val="100000"/>
              <a:buFont typeface="Arial"/>
              <a:buNone/>
            </a:pPr>
            <a:r>
              <a:rPr lang="en">
                <a:solidFill>
                  <a:schemeClr val="dk1"/>
                </a:solidFill>
              </a:rPr>
              <a:t>Peeler Art Center, DePauw University </a:t>
            </a:r>
          </a:p>
          <a:p>
            <a:pPr lvl="0">
              <a:spcBef>
                <a:spcPts val="0"/>
              </a:spcBef>
              <a:buClr>
                <a:schemeClr val="dk1"/>
              </a:buClr>
              <a:buSzPct val="100000"/>
              <a:buFont typeface="Arial"/>
              <a:buNone/>
            </a:pPr>
            <a:r>
              <a:rPr lang="en">
                <a:solidFill>
                  <a:schemeClr val="dk1"/>
                </a:solidFill>
              </a:rPr>
              <a:t>Cape Elizabeth High School (Maine)</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a:solidFill>
                  <a:schemeClr val="dk1"/>
                </a:solidFill>
              </a:rPr>
              <a:t>ARCHIVED/INACTIVE:</a:t>
            </a:r>
          </a:p>
          <a:p>
            <a:pPr lvl="0">
              <a:spcBef>
                <a:spcPts val="0"/>
              </a:spcBef>
              <a:buClr>
                <a:schemeClr val="dk1"/>
              </a:buClr>
              <a:buSzPct val="100000"/>
              <a:buFont typeface="Arial"/>
              <a:buNone/>
            </a:pPr>
            <a:r>
              <a:rPr lang="en">
                <a:solidFill>
                  <a:schemeClr val="dk1"/>
                </a:solidFill>
              </a:rPr>
              <a:t>Vanderbilt University, Fine Arts Gallery - </a:t>
            </a:r>
            <a:r>
              <a:rPr lang="en" u="sng">
                <a:solidFill>
                  <a:schemeClr val="accent5"/>
                </a:solidFill>
                <a:hlinkClick r:id="rId14"/>
              </a:rPr>
              <a:t>http://spts.us/vfa</a:t>
            </a:r>
            <a:r>
              <a:rPr lang="en">
                <a:solidFill>
                  <a:schemeClr val="dk1"/>
                </a:solidFill>
              </a:rPr>
              <a:t> </a:t>
            </a: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endParaRPr>
              <a:solidFill>
                <a:schemeClr val="dk1"/>
              </a:solidFill>
            </a:endParaRPr>
          </a:p>
          <a:p>
            <a:pPr lvl="0">
              <a:spcBef>
                <a:spcPts val="0"/>
              </a:spcBef>
              <a:buClr>
                <a:schemeClr val="dk1"/>
              </a:buClr>
              <a:buSzPct val="100000"/>
              <a:buFont typeface="Arial"/>
              <a:buNone/>
            </a:pPr>
            <a:r>
              <a:rPr lang="en" b="1">
                <a:solidFill>
                  <a:schemeClr val="dk1"/>
                </a:solidFill>
              </a:rPr>
              <a:t>As per Rachel @ UMW</a:t>
            </a:r>
            <a:r>
              <a:rPr lang="en">
                <a:solidFill>
                  <a:schemeClr val="dk1"/>
                </a:solidFill>
              </a:rPr>
              <a:t>:  our first use of Culturespots we were lucky to have arranged a Statewide exhibition from the Virginia Museum of Fine Arts entitled, The French Horse from Romanticism to Surrealism: Works from the Virginia Museum of Fine Arts. This exhibition was actually also a collaborative/ pilot endeavor with art history students from Universities all over Virginia that participated in a curatorial class at the Virginia Museum of Fine Arts. Under the guidance of the VMFA Curator, Mitchell Merling and the Statewide organizers these undergraduate students wrote the wall labels for the exhibit. The exhibit was then a part of the VMFA statewide exhibition program and went to the University of Richmond, the National Sporting Museum, and finally, to the UMW Galleries. Since it had been traveling for a year, many of the students had graduated or were not interested in the show anymore but I did get a few to record the labels that they wrote. I also recorded a few to even out the exhibition.</a:t>
            </a:r>
          </a:p>
          <a:p>
            <a:pPr lvl="0">
              <a:spcBef>
                <a:spcPts val="0"/>
              </a:spcBef>
              <a:buClr>
                <a:schemeClr val="dk1"/>
              </a:buClr>
              <a:buSzPct val="100000"/>
              <a:buFont typeface="Arial"/>
              <a:buNone/>
            </a:pPr>
            <a:r>
              <a:rPr lang="en">
                <a:solidFill>
                  <a:schemeClr val="dk1"/>
                </a:solidFill>
              </a:rPr>
              <a:t> </a:t>
            </a:r>
          </a:p>
          <a:p>
            <a:pPr lvl="0">
              <a:spcBef>
                <a:spcPts val="0"/>
              </a:spcBef>
              <a:buClr>
                <a:schemeClr val="dk1"/>
              </a:buClr>
              <a:buSzPct val="100000"/>
              <a:buFont typeface="Arial"/>
              <a:buNone/>
            </a:pPr>
            <a:r>
              <a:rPr lang="en">
                <a:solidFill>
                  <a:schemeClr val="dk1"/>
                </a:solidFill>
              </a:rPr>
              <a:t>So these students were not teens per say, but it does provide an example of students producing the text (under supervision ) and then recording the audio.</a:t>
            </a:r>
          </a:p>
          <a:p>
            <a:pPr lvl="0">
              <a:spcBef>
                <a:spcPts val="0"/>
              </a:spcBef>
              <a:buClr>
                <a:schemeClr val="dk1"/>
              </a:buClr>
              <a:buSzPct val="100000"/>
              <a:buFont typeface="Arial"/>
              <a:buNone/>
            </a:pPr>
            <a:r>
              <a:rPr lang="en">
                <a:solidFill>
                  <a:schemeClr val="dk1"/>
                </a:solidFill>
              </a:rPr>
              <a:t> </a:t>
            </a:r>
          </a:p>
          <a:p>
            <a:pPr lvl="0" rtl="0">
              <a:spcBef>
                <a:spcPts val="0"/>
              </a:spcBef>
              <a:buNone/>
            </a:pPr>
            <a:r>
              <a:rPr lang="en">
                <a:solidFill>
                  <a:schemeClr val="dk1"/>
                </a:solidFill>
              </a:rPr>
              <a:t>I want to use Culturespots to suite our exhibitions, that necessarily means adapting to the exhibit. Since the galleries have a very active exhibition cycle that shows historical exhibitions (like the French Horse) to contemporary art (like our upcoming show, “Creative Zoology” each audio tour will be different. In the spring semester for example, we have all of our student exhibitions, and I think it would be really great to have the seniors record their artist statements so that visitors can listen and walk around instead of having a half-dozen page long statements to read.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694"/>
            <a:ext cx="9146380" cy="514419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3" y="1297802"/>
            <a:ext cx="5648623" cy="903230"/>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8" y="1853194"/>
            <a:ext cx="6511131" cy="246944"/>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828855-C6A4-41C2-AA81-750001B94F33}"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828855-C6A4-41C2-AA81-750001B94F33}"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694"/>
            <a:ext cx="9146380" cy="514419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1985962"/>
            <a:ext cx="3571875" cy="315753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295053"/>
            <a:ext cx="5650992" cy="905632"/>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1851228"/>
            <a:ext cx="6510528" cy="246888"/>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D9828855-C6A4-41C2-AA81-750001B94F33}"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822960"/>
            <a:ext cx="3200400" cy="27843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822960"/>
            <a:ext cx="3200400" cy="27843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828855-C6A4-41C2-AA81-750001B94F33}"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1F6CA0-FE82-46FB-8C83-86DF4455B7B2}"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822960"/>
            <a:ext cx="3200400" cy="41148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276386"/>
            <a:ext cx="3200400" cy="23317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822960"/>
            <a:ext cx="3200400" cy="41148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276386"/>
            <a:ext cx="3200400" cy="23317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828855-C6A4-41C2-AA81-750001B94F33}" type="datetimeFigureOut">
              <a:rPr lang="en-US" smtClean="0"/>
              <a:t>10/7/2016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828855-C6A4-41C2-AA81-750001B94F33}" type="datetimeFigureOut">
              <a:rPr lang="en-US" smtClean="0"/>
              <a:t>10/7/2016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28855-C6A4-41C2-AA81-750001B94F33}" type="datetimeFigureOut">
              <a:rPr lang="en-US" smtClean="0"/>
              <a:t>10/7/2016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290639" y="-1290638"/>
            <a:ext cx="51435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182078"/>
            <a:ext cx="5212080" cy="817070"/>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3" y="1964184"/>
            <a:ext cx="3807779" cy="24935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1690039"/>
            <a:ext cx="5794760" cy="467486"/>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9828855-C6A4-41C2-AA81-750001B94F33}" type="datetimeFigureOut">
              <a:rPr lang="en-US" smtClean="0"/>
              <a:t>10/7/2016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C1F6CA0-FE82-46FB-8C83-86DF4455B7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6" y="0"/>
            <a:ext cx="7115175" cy="51435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1"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3786187"/>
            <a:ext cx="3571875" cy="1357313"/>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288126"/>
            <a:ext cx="5486400" cy="650583"/>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80" y="1635397"/>
            <a:ext cx="6096545" cy="555498"/>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28855-C6A4-41C2-AA81-750001B94F33}"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28855-C6A4-41C2-AA81-750001B94F33}"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350877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05979"/>
            <a:ext cx="6019800" cy="350877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28855-C6A4-41C2-AA81-750001B94F33}"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F6CA0-FE82-46FB-8C83-86DF4455B7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extLst>
      <p:ext uri="{BB962C8B-B14F-4D97-AF65-F5344CB8AC3E}">
        <p14:creationId xmlns:p14="http://schemas.microsoft.com/office/powerpoint/2010/main" val="4052433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3787975"/>
            <a:ext cx="3574257" cy="1355526"/>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3788469"/>
            <a:ext cx="9146380" cy="1355032"/>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274320"/>
            <a:ext cx="7520940" cy="411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825471"/>
            <a:ext cx="7520940" cy="26848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4402836"/>
            <a:ext cx="2176272" cy="150876"/>
          </a:xfrm>
          <a:prstGeom prst="rect">
            <a:avLst/>
          </a:prstGeom>
        </p:spPr>
        <p:txBody>
          <a:bodyPr vert="horz" lIns="91440" tIns="45720" rIns="91440" bIns="45720" rtlCol="0" anchor="ctr"/>
          <a:lstStyle>
            <a:lvl1pPr algn="l">
              <a:defRPr sz="1200">
                <a:solidFill>
                  <a:srgbClr val="FFFFFF"/>
                </a:solidFill>
              </a:defRPr>
            </a:lvl1pPr>
          </a:lstStyle>
          <a:p>
            <a:fld id="{D9828855-C6A4-41C2-AA81-750001B94F33}" type="datetimeFigureOut">
              <a:rPr lang="en-US" smtClean="0"/>
              <a:t>10/7/2016</a:t>
            </a:fld>
            <a:endParaRPr lang="en-US"/>
          </a:p>
        </p:txBody>
      </p:sp>
      <p:sp>
        <p:nvSpPr>
          <p:cNvPr id="5" name="Footer Placeholder 4"/>
          <p:cNvSpPr>
            <a:spLocks noGrp="1"/>
          </p:cNvSpPr>
          <p:nvPr>
            <p:ph type="ftr" sz="quarter" idx="3"/>
          </p:nvPr>
        </p:nvSpPr>
        <p:spPr>
          <a:xfrm>
            <a:off x="3517514" y="4713842"/>
            <a:ext cx="4724400" cy="20574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4628117"/>
            <a:ext cx="502920" cy="37719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C1F6CA0-FE82-46FB-8C83-86DF4455B7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gi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www.CultureSpots.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mailto:cliff@culturespot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6.jpe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61997" y="1611894"/>
            <a:ext cx="5648623" cy="651924"/>
          </a:xfrm>
        </p:spPr>
        <p:txBody>
          <a:bodyPr/>
          <a:lstStyle/>
          <a:p>
            <a:r>
              <a:rPr lang="en-US" sz="4000" dirty="0" smtClean="0"/>
              <a:t>  	</a:t>
            </a:r>
            <a:endParaRPr lang="en-US" sz="4000" dirty="0"/>
          </a:p>
        </p:txBody>
      </p:sp>
      <p:sp>
        <p:nvSpPr>
          <p:cNvPr id="3" name="Subtitle 2"/>
          <p:cNvSpPr>
            <a:spLocks noGrp="1"/>
          </p:cNvSpPr>
          <p:nvPr>
            <p:ph type="subTitle" idx="1"/>
          </p:nvPr>
        </p:nvSpPr>
        <p:spPr>
          <a:xfrm>
            <a:off x="4004469" y="2800350"/>
            <a:ext cx="5139531" cy="2686050"/>
          </a:xfrm>
        </p:spPr>
        <p:txBody>
          <a:bodyPr>
            <a:noAutofit/>
          </a:bodyPr>
          <a:lstStyle/>
          <a:p>
            <a:r>
              <a:rPr lang="en-US" sz="2400" dirty="0" smtClean="0"/>
              <a:t>How 15 </a:t>
            </a:r>
            <a:r>
              <a:rPr lang="en-US" sz="2400" dirty="0" err="1" smtClean="0"/>
              <a:t>philly</a:t>
            </a:r>
            <a:r>
              <a:rPr lang="en-US" sz="2400" dirty="0" smtClean="0"/>
              <a:t> museums are leveraging </a:t>
            </a:r>
            <a:r>
              <a:rPr lang="en-US" sz="2400" dirty="0" smtClean="0"/>
              <a:t>mobile </a:t>
            </a:r>
            <a:r>
              <a:rPr lang="en-US" sz="2400" dirty="0" smtClean="0"/>
              <a:t>audio tours to strengthen connections with teen audiences</a:t>
            </a:r>
            <a:endParaRPr lang="en-US" sz="24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575563">
            <a:off x="657702" y="933007"/>
            <a:ext cx="3666022" cy="10105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77073">
            <a:off x="1392083" y="1762492"/>
            <a:ext cx="3957638" cy="937466"/>
          </a:xfrm>
          <a:prstGeom prst="rect">
            <a:avLst/>
          </a:prstGeom>
        </p:spPr>
      </p:pic>
    </p:spTree>
    <p:extLst>
      <p:ext uri="{BB962C8B-B14F-4D97-AF65-F5344CB8AC3E}">
        <p14:creationId xmlns:p14="http://schemas.microsoft.com/office/powerpoint/2010/main" val="628359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bwMode="auto">
          <a:xfrm flipV="1">
            <a:off x="4617012" y="228600"/>
            <a:ext cx="0" cy="1885950"/>
          </a:xfrm>
          <a:prstGeom prst="line">
            <a:avLst/>
          </a:prstGeom>
          <a:ln>
            <a:headEnd type="none" w="med" len="med"/>
            <a:tailEnd type="none" w="med" len="med"/>
          </a:ln>
          <a:extLst/>
        </p:spPr>
        <p:style>
          <a:lnRef idx="1">
            <a:schemeClr val="accent4"/>
          </a:lnRef>
          <a:fillRef idx="0">
            <a:schemeClr val="accent4"/>
          </a:fillRef>
          <a:effectRef idx="0">
            <a:schemeClr val="accent4"/>
          </a:effectRef>
          <a:fontRef idx="minor">
            <a:schemeClr val="tx1"/>
          </a:fontRef>
        </p:style>
      </p:cxnSp>
      <p:sp>
        <p:nvSpPr>
          <p:cNvPr id="6" name="TextBox 5"/>
          <p:cNvSpPr txBox="1"/>
          <p:nvPr/>
        </p:nvSpPr>
        <p:spPr>
          <a:xfrm>
            <a:off x="4479760" y="455682"/>
            <a:ext cx="4648199" cy="553998"/>
          </a:xfrm>
          <a:prstGeom prst="rect">
            <a:avLst/>
          </a:prstGeom>
          <a:noFill/>
        </p:spPr>
        <p:txBody>
          <a:bodyPr wrap="square" rtlCol="0">
            <a:spAutoFit/>
          </a:bodyPr>
          <a:lstStyle/>
          <a:p>
            <a:pPr algn="ctr"/>
            <a:r>
              <a:rPr lang="en-US" sz="1200" dirty="0">
                <a:solidFill>
                  <a:srgbClr val="5B6973"/>
                </a:solidFill>
                <a:latin typeface="Arial" pitchFamily="34" charset="0"/>
                <a:cs typeface="Arial" pitchFamily="34" charset="0"/>
              </a:rPr>
              <a:t>This program is made possible  by</a:t>
            </a:r>
            <a:r>
              <a:rPr lang="en-US" sz="1200" dirty="0">
                <a:solidFill>
                  <a:srgbClr val="5B6973"/>
                </a:solidFill>
              </a:rPr>
              <a:t>:</a:t>
            </a:r>
          </a:p>
          <a:p>
            <a:pPr algn="ctr"/>
            <a:endParaRPr lang="en-US" dirty="0">
              <a:solidFill>
                <a:prstClr val="black"/>
              </a:solidFill>
            </a:endParaRPr>
          </a:p>
        </p:txBody>
      </p:sp>
      <p:pic>
        <p:nvPicPr>
          <p:cNvPr id="1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455682"/>
            <a:ext cx="3108159" cy="15748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1600" y="732950"/>
            <a:ext cx="1186130" cy="84723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4200" y="905132"/>
            <a:ext cx="1066800" cy="497359"/>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4146" y="1580186"/>
            <a:ext cx="2599426" cy="433239"/>
          </a:xfrm>
          <a:prstGeom prst="rect">
            <a:avLst/>
          </a:prstGeom>
        </p:spPr>
      </p:pic>
      <p:pic>
        <p:nvPicPr>
          <p:cNvPr id="15" name="Content Placeholder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2266950"/>
            <a:ext cx="7467600" cy="1493520"/>
          </a:xfrm>
          <a:prstGeom prst="rect">
            <a:avLst/>
          </a:prstGeom>
        </p:spPr>
      </p:pic>
    </p:spTree>
    <p:extLst>
      <p:ext uri="{BB962C8B-B14F-4D97-AF65-F5344CB8AC3E}">
        <p14:creationId xmlns:p14="http://schemas.microsoft.com/office/powerpoint/2010/main" val="1367347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8601" y="720479"/>
            <a:ext cx="8839200" cy="4893647"/>
          </a:xfrm>
          <a:prstGeom prst="rect">
            <a:avLst/>
          </a:prstGeom>
          <a:noFill/>
        </p:spPr>
        <p:txBody>
          <a:bodyPr wrap="square" numCol="2" rtlCol="0">
            <a:spAutoFit/>
          </a:bodyPr>
          <a:lstStyle/>
          <a:p>
            <a:pPr algn="ctr"/>
            <a:r>
              <a:rPr lang="en-US" sz="2000" dirty="0">
                <a:solidFill>
                  <a:schemeClr val="tx2"/>
                </a:solidFill>
                <a:latin typeface="+mj-lt"/>
                <a:cs typeface="Arial" pitchFamily="34" charset="0"/>
              </a:rPr>
              <a:t>Academy of Natural Sciences</a:t>
            </a:r>
          </a:p>
          <a:p>
            <a:pPr algn="ctr"/>
            <a:r>
              <a:rPr lang="en-US" sz="2000" dirty="0">
                <a:solidFill>
                  <a:schemeClr val="tx2"/>
                </a:solidFill>
                <a:latin typeface="+mj-lt"/>
                <a:cs typeface="Arial" pitchFamily="34" charset="0"/>
              </a:rPr>
              <a:t>African American Museum in Philadelphia</a:t>
            </a:r>
          </a:p>
          <a:p>
            <a:pPr algn="ctr"/>
            <a:r>
              <a:rPr lang="en-US" sz="2000" dirty="0">
                <a:solidFill>
                  <a:schemeClr val="tx2"/>
                </a:solidFill>
                <a:latin typeface="+mj-lt"/>
                <a:cs typeface="Arial" pitchFamily="34" charset="0"/>
              </a:rPr>
              <a:t>The Barnes Foundation</a:t>
            </a:r>
          </a:p>
          <a:p>
            <a:pPr algn="ctr"/>
            <a:r>
              <a:rPr lang="en-US" sz="2000" dirty="0">
                <a:solidFill>
                  <a:schemeClr val="tx2"/>
                </a:solidFill>
                <a:latin typeface="+mj-lt"/>
                <a:cs typeface="Arial" pitchFamily="34" charset="0"/>
              </a:rPr>
              <a:t>Bartram’s Garden</a:t>
            </a:r>
          </a:p>
          <a:p>
            <a:pPr algn="ctr"/>
            <a:r>
              <a:rPr lang="en-US" sz="2000" dirty="0">
                <a:solidFill>
                  <a:schemeClr val="tx2"/>
                </a:solidFill>
                <a:latin typeface="+mj-lt"/>
                <a:cs typeface="Arial" pitchFamily="34" charset="0"/>
              </a:rPr>
              <a:t>Eastern State Penitentiary</a:t>
            </a:r>
          </a:p>
          <a:p>
            <a:pPr algn="ctr"/>
            <a:r>
              <a:rPr lang="en-US" sz="2000" dirty="0">
                <a:solidFill>
                  <a:schemeClr val="tx2"/>
                </a:solidFill>
                <a:latin typeface="+mj-lt"/>
                <a:cs typeface="Arial" pitchFamily="34" charset="0"/>
              </a:rPr>
              <a:t>Fabric Workshop &amp; Museum</a:t>
            </a:r>
          </a:p>
          <a:p>
            <a:pPr algn="ctr"/>
            <a:r>
              <a:rPr lang="en-US" sz="2000" dirty="0">
                <a:solidFill>
                  <a:schemeClr val="tx2"/>
                </a:solidFill>
                <a:latin typeface="+mj-lt"/>
                <a:cs typeface="Arial" pitchFamily="34" charset="0"/>
              </a:rPr>
              <a:t>The Franklin Institute</a:t>
            </a:r>
          </a:p>
          <a:p>
            <a:pPr algn="ctr"/>
            <a:r>
              <a:rPr lang="en-US" sz="2000" dirty="0">
                <a:solidFill>
                  <a:schemeClr val="tx2"/>
                </a:solidFill>
                <a:latin typeface="+mj-lt"/>
                <a:cs typeface="Arial" pitchFamily="34" charset="0"/>
              </a:rPr>
              <a:t>Institute of Contemporary Art</a:t>
            </a:r>
          </a:p>
          <a:p>
            <a:pPr algn="ctr"/>
            <a:r>
              <a:rPr lang="en-US" sz="2000" dirty="0">
                <a:solidFill>
                  <a:schemeClr val="tx2"/>
                </a:solidFill>
                <a:latin typeface="+mj-lt"/>
                <a:cs typeface="Arial" pitchFamily="34" charset="0"/>
              </a:rPr>
              <a:t>Mutter Museum</a:t>
            </a:r>
          </a:p>
          <a:p>
            <a:pPr algn="ctr"/>
            <a:endParaRPr lang="en-US" sz="2000" dirty="0">
              <a:solidFill>
                <a:schemeClr val="tx2"/>
              </a:solidFill>
              <a:latin typeface="+mj-lt"/>
              <a:cs typeface="Arial" pitchFamily="34" charset="0"/>
            </a:endParaRPr>
          </a:p>
          <a:p>
            <a:pPr algn="ctr"/>
            <a:endParaRPr lang="en-US" sz="2000" dirty="0" smtClean="0">
              <a:solidFill>
                <a:schemeClr val="tx2"/>
              </a:solidFill>
              <a:latin typeface="+mj-lt"/>
              <a:cs typeface="Arial" pitchFamily="34" charset="0"/>
            </a:endParaRPr>
          </a:p>
          <a:p>
            <a:pPr algn="ctr"/>
            <a:endParaRPr lang="en-US" sz="2000" dirty="0">
              <a:solidFill>
                <a:schemeClr val="tx2"/>
              </a:solidFill>
              <a:latin typeface="+mj-lt"/>
              <a:cs typeface="Arial" pitchFamily="34" charset="0"/>
            </a:endParaRPr>
          </a:p>
          <a:p>
            <a:pPr algn="ctr"/>
            <a:endParaRPr lang="en-US" sz="2000" dirty="0" smtClean="0">
              <a:solidFill>
                <a:schemeClr val="tx2"/>
              </a:solidFill>
              <a:latin typeface="+mj-lt"/>
              <a:cs typeface="Arial" pitchFamily="34" charset="0"/>
            </a:endParaRPr>
          </a:p>
          <a:p>
            <a:pPr algn="ctr"/>
            <a:endParaRPr lang="en-US" sz="2000" dirty="0">
              <a:solidFill>
                <a:schemeClr val="tx2"/>
              </a:solidFill>
              <a:latin typeface="+mj-lt"/>
              <a:cs typeface="Arial" pitchFamily="34" charset="0"/>
            </a:endParaRPr>
          </a:p>
          <a:p>
            <a:pPr algn="ctr"/>
            <a:r>
              <a:rPr lang="en-US" sz="2000" dirty="0" smtClean="0">
                <a:solidFill>
                  <a:schemeClr val="tx2"/>
                </a:solidFill>
                <a:latin typeface="+mj-lt"/>
                <a:cs typeface="Arial" pitchFamily="34" charset="0"/>
              </a:rPr>
              <a:t>National Constitution Center</a:t>
            </a:r>
          </a:p>
          <a:p>
            <a:pPr algn="ctr"/>
            <a:r>
              <a:rPr lang="en-US" sz="2000" dirty="0" smtClean="0">
                <a:solidFill>
                  <a:schemeClr val="tx2"/>
                </a:solidFill>
                <a:latin typeface="+mj-lt"/>
                <a:cs typeface="Arial" pitchFamily="34" charset="0"/>
              </a:rPr>
              <a:t>National </a:t>
            </a:r>
            <a:r>
              <a:rPr lang="en-US" sz="2000" dirty="0">
                <a:solidFill>
                  <a:schemeClr val="tx2"/>
                </a:solidFill>
                <a:latin typeface="+mj-lt"/>
                <a:cs typeface="Arial" pitchFamily="34" charset="0"/>
              </a:rPr>
              <a:t>Liberty Museum</a:t>
            </a:r>
          </a:p>
          <a:p>
            <a:pPr algn="ctr"/>
            <a:r>
              <a:rPr lang="en-US" sz="2000" dirty="0">
                <a:solidFill>
                  <a:schemeClr val="tx2"/>
                </a:solidFill>
                <a:latin typeface="+mj-lt"/>
                <a:cs typeface="Arial" pitchFamily="34" charset="0"/>
              </a:rPr>
              <a:t>National Museum of </a:t>
            </a:r>
          </a:p>
          <a:p>
            <a:pPr algn="ctr"/>
            <a:r>
              <a:rPr lang="en-US" sz="2000" dirty="0">
                <a:solidFill>
                  <a:schemeClr val="tx2"/>
                </a:solidFill>
                <a:latin typeface="+mj-lt"/>
                <a:cs typeface="Arial" pitchFamily="34" charset="0"/>
              </a:rPr>
              <a:t>American Jewish History</a:t>
            </a:r>
          </a:p>
          <a:p>
            <a:pPr algn="ctr"/>
            <a:r>
              <a:rPr lang="en-US" sz="2000" dirty="0">
                <a:solidFill>
                  <a:schemeClr val="tx2"/>
                </a:solidFill>
                <a:latin typeface="+mj-lt"/>
                <a:cs typeface="Arial" pitchFamily="34" charset="0"/>
              </a:rPr>
              <a:t>Penn Museum</a:t>
            </a:r>
          </a:p>
          <a:p>
            <a:pPr algn="ctr"/>
            <a:r>
              <a:rPr lang="en-US" sz="2000" dirty="0">
                <a:solidFill>
                  <a:schemeClr val="tx2"/>
                </a:solidFill>
                <a:latin typeface="+mj-lt"/>
                <a:cs typeface="Arial" pitchFamily="34" charset="0"/>
              </a:rPr>
              <a:t>Pennsylvania Academy </a:t>
            </a:r>
          </a:p>
          <a:p>
            <a:pPr algn="ctr"/>
            <a:r>
              <a:rPr lang="en-US" sz="2000" dirty="0">
                <a:solidFill>
                  <a:schemeClr val="tx2"/>
                </a:solidFill>
                <a:latin typeface="+mj-lt"/>
                <a:cs typeface="Arial" pitchFamily="34" charset="0"/>
              </a:rPr>
              <a:t>of the Fine Arts</a:t>
            </a:r>
          </a:p>
          <a:p>
            <a:pPr algn="ctr"/>
            <a:r>
              <a:rPr lang="en-US" sz="2000" dirty="0">
                <a:solidFill>
                  <a:schemeClr val="tx2"/>
                </a:solidFill>
                <a:latin typeface="+mj-lt"/>
                <a:cs typeface="Arial" pitchFamily="34" charset="0"/>
              </a:rPr>
              <a:t>Philadelphia History Museum</a:t>
            </a:r>
          </a:p>
          <a:p>
            <a:pPr algn="ctr"/>
            <a:r>
              <a:rPr lang="en-US" sz="2000" dirty="0">
                <a:solidFill>
                  <a:schemeClr val="tx2"/>
                </a:solidFill>
                <a:latin typeface="+mj-lt"/>
                <a:cs typeface="Arial" pitchFamily="34" charset="0"/>
              </a:rPr>
              <a:t>Philadelphia Museum of Art</a:t>
            </a:r>
          </a:p>
          <a:p>
            <a:pPr algn="ctr"/>
            <a:r>
              <a:rPr lang="en-US" sz="2000" dirty="0">
                <a:solidFill>
                  <a:schemeClr val="tx2"/>
                </a:solidFill>
                <a:latin typeface="+mj-lt"/>
                <a:cs typeface="Arial" pitchFamily="34" charset="0"/>
              </a:rPr>
              <a:t>Philadelphia Zoo</a:t>
            </a:r>
          </a:p>
          <a:p>
            <a:pPr algn="ctr"/>
            <a:endParaRPr lang="en-US" sz="1600" dirty="0">
              <a:solidFill>
                <a:schemeClr val="tx2"/>
              </a:solidFill>
            </a:endParaRPr>
          </a:p>
        </p:txBody>
      </p:sp>
      <p:sp>
        <p:nvSpPr>
          <p:cNvPr id="4" name="TextBox 3"/>
          <p:cNvSpPr txBox="1"/>
          <p:nvPr/>
        </p:nvSpPr>
        <p:spPr>
          <a:xfrm>
            <a:off x="1766901" y="258815"/>
            <a:ext cx="5562600" cy="461665"/>
          </a:xfrm>
          <a:prstGeom prst="rect">
            <a:avLst/>
          </a:prstGeom>
          <a:noFill/>
        </p:spPr>
        <p:txBody>
          <a:bodyPr wrap="square" rtlCol="0">
            <a:spAutoFit/>
          </a:bodyPr>
          <a:lstStyle/>
          <a:p>
            <a:pPr algn="ctr"/>
            <a:r>
              <a:rPr lang="en-US" sz="2400" b="1" dirty="0" smtClean="0">
                <a:latin typeface="+mj-lt"/>
              </a:rPr>
              <a:t>Participating STAMP Museums</a:t>
            </a:r>
            <a:endParaRPr lang="en-US" sz="2400" b="1" dirty="0">
              <a:latin typeface="+mj-lt"/>
            </a:endParaRPr>
          </a:p>
        </p:txBody>
      </p:sp>
    </p:spTree>
    <p:extLst>
      <p:ext uri="{BB962C8B-B14F-4D97-AF65-F5344CB8AC3E}">
        <p14:creationId xmlns:p14="http://schemas.microsoft.com/office/powerpoint/2010/main" val="3327095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2113604" y="0"/>
            <a:ext cx="3429000" cy="3714750"/>
          </a:xfrm>
        </p:spPr>
        <p:txBody>
          <a:bodyPr>
            <a:noAutofit/>
          </a:bodyPr>
          <a:lstStyle/>
          <a:p>
            <a:pPr marL="0" indent="0">
              <a:buNone/>
            </a:pPr>
            <a:r>
              <a:rPr lang="en-US" sz="900" b="0" i="1" dirty="0">
                <a:solidFill>
                  <a:schemeClr val="tx2"/>
                </a:solidFill>
                <a:latin typeface="+mj-lt"/>
                <a:cs typeface="Arial" panose="020B0604020202020204" pitchFamily="34" charset="0"/>
              </a:rPr>
              <a:t>AmeriHealth Caritas Partnership</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And Still I Rise Youth Development Program (ASIR)</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Arts Academy at Benjamin Rush</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The Attic Youth Center</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Big Brothers Big Sisters Southeastern Pennsylvania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Blues Babe Foundation</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Build On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Buzz Marketing Group</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CASA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City Year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Communities in Schools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Community College of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Creative Art and Aging Network</a:t>
            </a:r>
            <a:br>
              <a:rPr lang="en-US" sz="900" b="0" i="1" dirty="0">
                <a:solidFill>
                  <a:schemeClr val="tx2"/>
                </a:solidFill>
                <a:latin typeface="+mj-lt"/>
                <a:cs typeface="Arial" panose="020B0604020202020204" pitchFamily="34" charset="0"/>
              </a:rPr>
            </a:br>
            <a:r>
              <a:rPr lang="en-US" sz="900" b="0" i="1" dirty="0" smtClean="0">
                <a:solidFill>
                  <a:schemeClr val="tx2"/>
                </a:solidFill>
                <a:latin typeface="+mj-lt"/>
                <a:cs typeface="Arial" panose="020B0604020202020204" pitchFamily="34" charset="0"/>
              </a:rPr>
              <a:t>Eagles </a:t>
            </a:r>
            <a:r>
              <a:rPr lang="en-US" sz="900" b="0" i="1" dirty="0">
                <a:solidFill>
                  <a:schemeClr val="tx2"/>
                </a:solidFill>
                <a:latin typeface="+mj-lt"/>
                <a:cs typeface="Arial" panose="020B0604020202020204" pitchFamily="34" charset="0"/>
              </a:rPr>
              <a:t>Youth Partnership</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Ed Snider Youth Hockey Foundation</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Education Works</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The Enterprise Center</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Faith in the Future Foundation</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Federation of Neighborhood Centers/Teens 4 Good</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Foundations of The Union League</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Free Library of Philadelphia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Girl Scouts of Eastern Pennsylvania</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Independence Visitor Center Corporation</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Junior Music Executive</a:t>
            </a:r>
            <a:br>
              <a:rPr lang="en-US" sz="900" b="0" i="1" dirty="0">
                <a:solidFill>
                  <a:schemeClr val="tx2"/>
                </a:solidFill>
                <a:latin typeface="+mj-lt"/>
                <a:cs typeface="Arial" panose="020B0604020202020204" pitchFamily="34" charset="0"/>
              </a:rPr>
            </a:br>
            <a:r>
              <a:rPr lang="en-US" sz="900" b="0" i="1" dirty="0" smtClean="0">
                <a:solidFill>
                  <a:schemeClr val="tx2"/>
                </a:solidFill>
                <a:latin typeface="+mj-lt"/>
                <a:cs typeface="Arial" panose="020B0604020202020204" pitchFamily="34" charset="0"/>
              </a:rPr>
              <a:t>KMC </a:t>
            </a:r>
            <a:r>
              <a:rPr lang="en-US" sz="900" b="0" i="1" dirty="0">
                <a:solidFill>
                  <a:schemeClr val="tx2"/>
                </a:solidFill>
                <a:latin typeface="+mj-lt"/>
                <a:cs typeface="Arial" panose="020B0604020202020204" pitchFamily="34" charset="0"/>
              </a:rPr>
              <a:t>Empowering Educational Corporation, INC.</a:t>
            </a:r>
            <a:br>
              <a:rPr lang="en-US" sz="900" b="0" i="1" dirty="0">
                <a:solidFill>
                  <a:schemeClr val="tx2"/>
                </a:solidFill>
                <a:latin typeface="+mj-lt"/>
                <a:cs typeface="Arial" panose="020B0604020202020204" pitchFamily="34" charset="0"/>
              </a:rPr>
            </a:br>
            <a:r>
              <a:rPr lang="en-US" sz="900" b="0" i="1" dirty="0">
                <a:solidFill>
                  <a:schemeClr val="tx2"/>
                </a:solidFill>
                <a:latin typeface="+mj-lt"/>
                <a:cs typeface="Arial" panose="020B0604020202020204" pitchFamily="34" charset="0"/>
              </a:rPr>
              <a:t>Mastery Charter </a:t>
            </a:r>
            <a:r>
              <a:rPr lang="en-US" sz="900" b="0" i="1" dirty="0" smtClean="0">
                <a:solidFill>
                  <a:schemeClr val="tx2"/>
                </a:solidFill>
                <a:latin typeface="+mj-lt"/>
                <a:cs typeface="Arial" panose="020B0604020202020204" pitchFamily="34" charset="0"/>
              </a:rPr>
              <a:t>Schools</a:t>
            </a:r>
            <a:br>
              <a:rPr lang="en-US" sz="900" b="0" i="1" dirty="0" smtClean="0">
                <a:solidFill>
                  <a:schemeClr val="tx2"/>
                </a:solidFill>
                <a:latin typeface="+mj-lt"/>
                <a:cs typeface="Arial" panose="020B0604020202020204" pitchFamily="34" charset="0"/>
              </a:rPr>
            </a:br>
            <a:r>
              <a:rPr lang="en-US" sz="900" b="0" i="1" dirty="0" smtClean="0">
                <a:solidFill>
                  <a:schemeClr val="tx2"/>
                </a:solidFill>
                <a:latin typeface="+mj-lt"/>
              </a:rPr>
              <a:t>Mayor’s </a:t>
            </a:r>
            <a:r>
              <a:rPr lang="en-US" sz="900" b="0" i="1" dirty="0">
                <a:solidFill>
                  <a:schemeClr val="tx2"/>
                </a:solidFill>
                <a:latin typeface="+mj-lt"/>
              </a:rPr>
              <a:t>Office of </a:t>
            </a:r>
            <a:r>
              <a:rPr lang="en-US" sz="900" b="0" i="1" dirty="0" smtClean="0">
                <a:solidFill>
                  <a:schemeClr val="tx2"/>
                </a:solidFill>
                <a:latin typeface="+mj-lt"/>
              </a:rPr>
              <a:t>Education</a:t>
            </a:r>
            <a:endParaRPr lang="en-US" sz="900" b="0" dirty="0">
              <a:solidFill>
                <a:schemeClr val="tx2"/>
              </a:solidFill>
              <a:latin typeface="+mj-lt"/>
            </a:endParaRPr>
          </a:p>
        </p:txBody>
      </p:sp>
      <p:sp>
        <p:nvSpPr>
          <p:cNvPr id="6" name="TextBox 5"/>
          <p:cNvSpPr txBox="1"/>
          <p:nvPr/>
        </p:nvSpPr>
        <p:spPr>
          <a:xfrm>
            <a:off x="5410200" y="57150"/>
            <a:ext cx="3352800" cy="3970318"/>
          </a:xfrm>
          <a:prstGeom prst="rect">
            <a:avLst/>
          </a:prstGeom>
          <a:noFill/>
        </p:spPr>
        <p:txBody>
          <a:bodyPr wrap="square" rtlCol="0">
            <a:spAutoFit/>
          </a:bodyPr>
          <a:lstStyle/>
          <a:p>
            <a:r>
              <a:rPr lang="en-US" sz="900" i="1" dirty="0" smtClean="0">
                <a:solidFill>
                  <a:schemeClr val="tx2"/>
                </a:solidFill>
                <a:latin typeface="+mj-lt"/>
                <a:cs typeface="Arial" panose="020B0604020202020204" pitchFamily="34" charset="0"/>
              </a:rPr>
              <a:t>Mighty Writers</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Network for Teaching Entrepreneurship</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NW EPIC Stakeholders Group – </a:t>
            </a:r>
            <a:r>
              <a:rPr lang="en-US" sz="900" i="1" dirty="0" err="1" smtClean="0">
                <a:solidFill>
                  <a:schemeClr val="tx2"/>
                </a:solidFill>
                <a:latin typeface="+mj-lt"/>
                <a:cs typeface="Arial" panose="020B0604020202020204" pitchFamily="34" charset="0"/>
              </a:rPr>
              <a:t>PathWays</a:t>
            </a:r>
            <a:r>
              <a:rPr lang="en-US" sz="900" i="1" dirty="0" smtClean="0">
                <a:solidFill>
                  <a:schemeClr val="tx2"/>
                </a:solidFill>
                <a:latin typeface="+mj-lt"/>
                <a:cs typeface="Arial" panose="020B0604020202020204" pitchFamily="34" charset="0"/>
              </a:rPr>
              <a:t> PA</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Office of Mayor Jim Kenney</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Academies Inc.</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Education Fund</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Freedom Valley YMCA</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School Partnership</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Stories Jr.</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Works</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Youth Commission</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Philadelphia Youth Network</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PhillyGoes2College</a:t>
            </a:r>
            <a:br>
              <a:rPr lang="en-US" sz="900" i="1" dirty="0" smtClean="0">
                <a:solidFill>
                  <a:schemeClr val="tx2"/>
                </a:solidFill>
                <a:latin typeface="+mj-lt"/>
                <a:cs typeface="Arial" panose="020B0604020202020204" pitchFamily="34" charset="0"/>
              </a:rPr>
            </a:br>
            <a:r>
              <a:rPr lang="en-US" sz="900" i="1" dirty="0" err="1" smtClean="0">
                <a:solidFill>
                  <a:schemeClr val="tx2"/>
                </a:solidFill>
                <a:latin typeface="+mj-lt"/>
                <a:cs typeface="Arial" panose="020B0604020202020204" pitchFamily="34" charset="0"/>
              </a:rPr>
              <a:t>PhillyRising</a:t>
            </a:r>
            <a:r>
              <a:rPr lang="en-US" sz="900" i="1" dirty="0" smtClean="0">
                <a:solidFill>
                  <a:schemeClr val="tx2"/>
                </a:solidFill>
                <a:latin typeface="+mj-lt"/>
                <a:cs typeface="Arial" panose="020B0604020202020204" pitchFamily="34" charset="0"/>
              </a:rPr>
              <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Police Athletic League</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Public Health Management Corporation</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School District of Philadelphia</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Science Leadership Academy</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Southeast Philadelphia Collaborative</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Summer Search Philadelphia</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That’s So Philly</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United Way of Greater </a:t>
            </a:r>
            <a:r>
              <a:rPr lang="en-US" sz="900" i="1" dirty="0" err="1" smtClean="0">
                <a:solidFill>
                  <a:schemeClr val="tx2"/>
                </a:solidFill>
                <a:latin typeface="+mj-lt"/>
                <a:cs typeface="Arial" panose="020B0604020202020204" pitchFamily="34" charset="0"/>
              </a:rPr>
              <a:t>Phila</a:t>
            </a:r>
            <a:r>
              <a:rPr lang="en-US" sz="900" i="1" dirty="0" smtClean="0">
                <a:solidFill>
                  <a:schemeClr val="tx2"/>
                </a:solidFill>
                <a:latin typeface="+mj-lt"/>
                <a:cs typeface="Arial" panose="020B0604020202020204" pitchFamily="34" charset="0"/>
              </a:rPr>
              <a:t> and Southern New Jersey</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The University of the Arts Pre-College Programs</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Urban Affairs Coalition</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Urban League of Philadelphia</a:t>
            </a:r>
            <a:br>
              <a:rPr lang="en-US" sz="900" i="1" dirty="0" smtClean="0">
                <a:solidFill>
                  <a:schemeClr val="tx2"/>
                </a:solidFill>
                <a:latin typeface="+mj-lt"/>
                <a:cs typeface="Arial" panose="020B0604020202020204" pitchFamily="34" charset="0"/>
              </a:rPr>
            </a:br>
            <a:r>
              <a:rPr lang="en-US" sz="900" i="1" dirty="0" smtClean="0">
                <a:solidFill>
                  <a:schemeClr val="tx2"/>
                </a:solidFill>
                <a:latin typeface="+mj-lt"/>
                <a:cs typeface="Arial" panose="020B0604020202020204" pitchFamily="34" charset="0"/>
              </a:rPr>
              <a:t>Variety—The Children’s Charity</a:t>
            </a:r>
            <a:endParaRPr lang="en-US" sz="900" dirty="0" smtClean="0">
              <a:solidFill>
                <a:schemeClr val="tx2"/>
              </a:solidFill>
              <a:latin typeface="+mj-lt"/>
              <a:cs typeface="Arial" panose="020B0604020202020204" pitchFamily="34" charset="0"/>
            </a:endParaRPr>
          </a:p>
          <a:p>
            <a:endParaRPr lang="en-US" dirty="0"/>
          </a:p>
        </p:txBody>
      </p:sp>
      <p:sp>
        <p:nvSpPr>
          <p:cNvPr id="7" name="TextBox 6"/>
          <p:cNvSpPr txBox="1"/>
          <p:nvPr/>
        </p:nvSpPr>
        <p:spPr>
          <a:xfrm rot="16200000">
            <a:off x="-730719" y="1089568"/>
            <a:ext cx="3326971" cy="1754326"/>
          </a:xfrm>
          <a:prstGeom prst="rect">
            <a:avLst/>
          </a:prstGeom>
          <a:noFill/>
        </p:spPr>
        <p:txBody>
          <a:bodyPr wrap="square" rtlCol="0">
            <a:spAutoFit/>
          </a:bodyPr>
          <a:lstStyle/>
          <a:p>
            <a:r>
              <a:rPr lang="en-US" sz="3600" b="1" dirty="0" smtClean="0">
                <a:latin typeface="+mj-lt"/>
              </a:rPr>
              <a:t>STAMP Community </a:t>
            </a:r>
          </a:p>
          <a:p>
            <a:r>
              <a:rPr lang="en-US" sz="3600" b="1" dirty="0" smtClean="0">
                <a:latin typeface="+mj-lt"/>
              </a:rPr>
              <a:t>Partners</a:t>
            </a:r>
            <a:endParaRPr lang="en-US" sz="3600" b="1" dirty="0">
              <a:latin typeface="+mj-lt"/>
            </a:endParaRPr>
          </a:p>
        </p:txBody>
      </p:sp>
    </p:spTree>
    <p:extLst>
      <p:ext uri="{BB962C8B-B14F-4D97-AF65-F5344CB8AC3E}">
        <p14:creationId xmlns:p14="http://schemas.microsoft.com/office/powerpoint/2010/main" val="3745471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926320"/>
            <a:ext cx="32004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135694"/>
            <a:ext cx="3187856" cy="2125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135694"/>
            <a:ext cx="5130767" cy="3420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8200" y="1809749"/>
            <a:ext cx="4343400" cy="326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3831316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1633" y="270860"/>
            <a:ext cx="7795879" cy="646331"/>
          </a:xfrm>
          <a:prstGeom prst="rect">
            <a:avLst/>
          </a:prstGeom>
          <a:noFill/>
        </p:spPr>
        <p:txBody>
          <a:bodyPr wrap="square" rtlCol="0">
            <a:spAutoFit/>
          </a:bodyPr>
          <a:lstStyle/>
          <a:p>
            <a:pPr algn="ctr"/>
            <a:r>
              <a:rPr lang="en-US" sz="3600" dirty="0" smtClean="0">
                <a:latin typeface="+mj-lt"/>
              </a:rPr>
              <a:t>STAMP Video: The Starters Guide</a:t>
            </a:r>
            <a:endParaRPr lang="en-US" sz="3600" dirty="0">
              <a:latin typeface="+mj-lt"/>
            </a:endParaRPr>
          </a:p>
        </p:txBody>
      </p:sp>
      <p:sp>
        <p:nvSpPr>
          <p:cNvPr id="3" name="TextBox 2"/>
          <p:cNvSpPr txBox="1"/>
          <p:nvPr/>
        </p:nvSpPr>
        <p:spPr>
          <a:xfrm>
            <a:off x="1928771" y="4171951"/>
            <a:ext cx="5181600" cy="584775"/>
          </a:xfrm>
          <a:prstGeom prst="rect">
            <a:avLst/>
          </a:prstGeom>
          <a:noFill/>
        </p:spPr>
        <p:txBody>
          <a:bodyPr wrap="square" rtlCol="0">
            <a:spAutoFit/>
          </a:bodyPr>
          <a:lstStyle/>
          <a:p>
            <a:r>
              <a:rPr lang="en-US" sz="3200" b="1" dirty="0">
                <a:solidFill>
                  <a:schemeClr val="bg1"/>
                </a:solidFill>
              </a:rPr>
              <a:t>http://</a:t>
            </a:r>
            <a:r>
              <a:rPr lang="en-US" sz="3200" b="1" dirty="0" smtClean="0">
                <a:solidFill>
                  <a:schemeClr val="bg1"/>
                </a:solidFill>
              </a:rPr>
              <a:t>phillystamppass.org</a:t>
            </a:r>
            <a:endParaRPr lang="en-US" sz="3200" b="1" dirty="0">
              <a:solidFill>
                <a:schemeClr val="bg1"/>
              </a:solidFill>
            </a:endParaRPr>
          </a:p>
        </p:txBody>
      </p:sp>
      <p:pic>
        <p:nvPicPr>
          <p:cNvPr id="9" name="Picture 3" descr="P:\Logos\Partner Logos\Philly In Focus\PhillyInFocusLOGO_300.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155288"/>
            <a:ext cx="2976723" cy="2452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581150"/>
            <a:ext cx="2078911" cy="6343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Expressway Producti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04403" y="2343150"/>
            <a:ext cx="2653915" cy="52318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african american museum philadelphia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599" y="2952751"/>
            <a:ext cx="1698399" cy="6447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3224" t="9844" r="23359" b="6277"/>
          <a:stretch/>
        </p:blipFill>
        <p:spPr bwMode="auto">
          <a:xfrm>
            <a:off x="4876800" y="982470"/>
            <a:ext cx="3080985" cy="272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8125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61997" y="1611894"/>
            <a:ext cx="5648623" cy="651924"/>
          </a:xfrm>
        </p:spPr>
        <p:txBody>
          <a:bodyPr/>
          <a:lstStyle/>
          <a:p>
            <a:r>
              <a:rPr lang="en-US" sz="4000" dirty="0" smtClean="0"/>
              <a:t>  	</a:t>
            </a:r>
            <a:endParaRPr lang="en-US" sz="4000" dirty="0"/>
          </a:p>
        </p:txBody>
      </p:sp>
      <p:sp>
        <p:nvSpPr>
          <p:cNvPr id="3" name="Subtitle 2"/>
          <p:cNvSpPr>
            <a:spLocks noGrp="1"/>
          </p:cNvSpPr>
          <p:nvPr>
            <p:ph type="subTitle" idx="1"/>
          </p:nvPr>
        </p:nvSpPr>
        <p:spPr>
          <a:xfrm>
            <a:off x="4004469" y="2800350"/>
            <a:ext cx="5139531" cy="2686050"/>
          </a:xfrm>
        </p:spPr>
        <p:txBody>
          <a:bodyPr>
            <a:noAutofit/>
          </a:bodyPr>
          <a:lstStyle/>
          <a:p>
            <a:r>
              <a:rPr lang="en-US" sz="2400" dirty="0" smtClean="0"/>
              <a:t>How 15 </a:t>
            </a:r>
            <a:r>
              <a:rPr lang="en-US" sz="2400" dirty="0" err="1" smtClean="0"/>
              <a:t>philly</a:t>
            </a:r>
            <a:r>
              <a:rPr lang="en-US" sz="2400" dirty="0" smtClean="0"/>
              <a:t> museums are leveraging </a:t>
            </a:r>
            <a:r>
              <a:rPr lang="en-US" sz="2400" dirty="0" smtClean="0"/>
              <a:t>mobile </a:t>
            </a:r>
            <a:r>
              <a:rPr lang="en-US" sz="2400" dirty="0" smtClean="0"/>
              <a:t>audio tours to strengthen connections with teen audiences</a:t>
            </a:r>
            <a:endParaRPr lang="en-US" sz="24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575563">
            <a:off x="657702" y="933007"/>
            <a:ext cx="3666022" cy="10105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77073">
            <a:off x="1375150" y="1838691"/>
            <a:ext cx="3957638" cy="937466"/>
          </a:xfrm>
          <a:prstGeom prst="rect">
            <a:avLst/>
          </a:prstGeom>
        </p:spPr>
      </p:pic>
    </p:spTree>
    <p:extLst>
      <p:ext uri="{BB962C8B-B14F-4D97-AF65-F5344CB8AC3E}">
        <p14:creationId xmlns:p14="http://schemas.microsoft.com/office/powerpoint/2010/main" val="33284203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6"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04976" y="0"/>
            <a:ext cx="5653484" cy="3768990"/>
          </a:xfrm>
        </p:spPr>
      </p:pic>
    </p:spTree>
    <p:extLst>
      <p:ext uri="{BB962C8B-B14F-4D97-AF65-F5344CB8AC3E}">
        <p14:creationId xmlns:p14="http://schemas.microsoft.com/office/powerpoint/2010/main" val="3785100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5" name="Content Placeholder 5"/>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l="-372" t="-338" r="10790" b="338"/>
          <a:stretch/>
        </p:blipFill>
        <p:spPr>
          <a:xfrm>
            <a:off x="1526123" y="0"/>
            <a:ext cx="6032785" cy="3788084"/>
          </a:xfrm>
        </p:spPr>
      </p:pic>
    </p:spTree>
    <p:extLst>
      <p:ext uri="{BB962C8B-B14F-4D97-AF65-F5344CB8AC3E}">
        <p14:creationId xmlns:p14="http://schemas.microsoft.com/office/powerpoint/2010/main" val="3574642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43108" y="0"/>
            <a:ext cx="5690772" cy="3795318"/>
          </a:xfrm>
        </p:spPr>
      </p:pic>
    </p:spTree>
    <p:extLst>
      <p:ext uri="{BB962C8B-B14F-4D97-AF65-F5344CB8AC3E}">
        <p14:creationId xmlns:p14="http://schemas.microsoft.com/office/powerpoint/2010/main" val="2340984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6" name="Content Placeholder 5"/>
          <p:cNvSpPr>
            <a:spLocks noGrp="1"/>
          </p:cNvSpPr>
          <p:nvPr>
            <p:ph idx="1"/>
          </p:nvPr>
        </p:nvSpPr>
        <p:spPr/>
        <p:txBody>
          <a:bodyPr/>
          <a:lstStyle/>
          <a:p>
            <a:endParaRPr lang="en-US"/>
          </a:p>
        </p:txBody>
      </p:sp>
      <p:pic>
        <p:nvPicPr>
          <p:cNvPr id="7" name="Content Placeholder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7000"/>
                    </a14:imgEffect>
                    <a14:imgEffect>
                      <a14:saturation sat="0"/>
                    </a14:imgEffect>
                    <a14:imgEffect>
                      <a14:brightnessContrast bright="16000"/>
                    </a14:imgEffect>
                  </a14:imgLayer>
                </a14:imgProps>
              </a:ext>
              <a:ext uri="{28A0092B-C50C-407E-A947-70E740481C1C}">
                <a14:useLocalDpi xmlns:a14="http://schemas.microsoft.com/office/drawing/2010/main" val="0"/>
              </a:ext>
            </a:extLst>
          </a:blip>
          <a:srcRect l="-555" t="7020" r="10850" b="-8093"/>
          <a:stretch/>
        </p:blipFill>
        <p:spPr>
          <a:xfrm>
            <a:off x="2223294" y="0"/>
            <a:ext cx="4535752" cy="4133850"/>
          </a:xfrm>
          <a:prstGeom prst="rect">
            <a:avLst/>
          </a:prstGeom>
        </p:spPr>
      </p:pic>
    </p:spTree>
    <p:extLst>
      <p:ext uri="{BB962C8B-B14F-4D97-AF65-F5344CB8AC3E}">
        <p14:creationId xmlns:p14="http://schemas.microsoft.com/office/powerpoint/2010/main" val="13673297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5" name="Content Placeholder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3000"/>
                    </a14:imgEffect>
                    <a14:imgEffect>
                      <a14:brightnessContrast bright="-2000"/>
                    </a14:imgEffect>
                  </a14:imgLayer>
                </a14:imgProps>
              </a:ext>
              <a:ext uri="{28A0092B-C50C-407E-A947-70E740481C1C}">
                <a14:useLocalDpi xmlns:a14="http://schemas.microsoft.com/office/drawing/2010/main" val="0"/>
              </a:ext>
            </a:extLst>
          </a:blip>
          <a:srcRect l="-1610" t="-5058" r="5006" b="5058"/>
          <a:stretch/>
        </p:blipFill>
        <p:spPr>
          <a:xfrm>
            <a:off x="2133600" y="-228600"/>
            <a:ext cx="4853795" cy="4019549"/>
          </a:xfrm>
          <a:prstGeom prst="rect">
            <a:avLst/>
          </a:prstGeom>
        </p:spPr>
      </p:pic>
    </p:spTree>
    <p:extLst>
      <p:ext uri="{BB962C8B-B14F-4D97-AF65-F5344CB8AC3E}">
        <p14:creationId xmlns:p14="http://schemas.microsoft.com/office/powerpoint/2010/main" val="2402664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311" y="381001"/>
            <a:ext cx="2895600" cy="43434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723901"/>
            <a:ext cx="5486400" cy="3657600"/>
          </a:xfrm>
          <a:prstGeom prst="rect">
            <a:avLst/>
          </a:prstGeom>
        </p:spPr>
      </p:pic>
    </p:spTree>
    <p:extLst>
      <p:ext uri="{BB962C8B-B14F-4D97-AF65-F5344CB8AC3E}">
        <p14:creationId xmlns:p14="http://schemas.microsoft.com/office/powerpoint/2010/main" val="3987395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pic>
        <p:nvPicPr>
          <p:cNvPr id="5" name="Content Placeholder 5"/>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l="-372" t="-338" r="10790" b="338"/>
          <a:stretch/>
        </p:blipFill>
        <p:spPr>
          <a:xfrm>
            <a:off x="1524000" y="0"/>
            <a:ext cx="6033880" cy="3790595"/>
          </a:xfrm>
        </p:spPr>
      </p:pic>
    </p:spTree>
    <p:extLst>
      <p:ext uri="{BB962C8B-B14F-4D97-AF65-F5344CB8AC3E}">
        <p14:creationId xmlns:p14="http://schemas.microsoft.com/office/powerpoint/2010/main" val="2538808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4" name="Content Placeholder 4"/>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4000"/>
                    </a14:imgEffect>
                    <a14:imgEffect>
                      <a14:brightnessContrast bright="31000" contrast="-1000"/>
                    </a14:imgEffect>
                  </a14:imgLayer>
                </a14:imgProps>
              </a:ext>
              <a:ext uri="{28A0092B-C50C-407E-A947-70E740481C1C}">
                <a14:useLocalDpi xmlns:a14="http://schemas.microsoft.com/office/drawing/2010/main" val="0"/>
              </a:ext>
            </a:extLst>
          </a:blip>
          <a:srcRect t="13019" b="1049"/>
          <a:stretch/>
        </p:blipFill>
        <p:spPr>
          <a:xfrm>
            <a:off x="1828800" y="1"/>
            <a:ext cx="5486399" cy="3771900"/>
          </a:xfrm>
          <a:prstGeom prst="rect">
            <a:avLst/>
          </a:prstGeom>
        </p:spPr>
      </p:pic>
    </p:spTree>
    <p:extLst>
      <p:ext uri="{BB962C8B-B14F-4D97-AF65-F5344CB8AC3E}">
        <p14:creationId xmlns:p14="http://schemas.microsoft.com/office/powerpoint/2010/main" val="2969625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0" y="1160971"/>
            <a:ext cx="8520600" cy="792600"/>
          </a:xfrm>
          <a:prstGeom prst="rect">
            <a:avLst/>
          </a:prstGeom>
        </p:spPr>
        <p:txBody>
          <a:bodyPr lIns="91425" tIns="91425" rIns="91425" bIns="91425" anchor="b" anchorCtr="0">
            <a:noAutofit/>
          </a:bodyPr>
          <a:lstStyle/>
          <a:p>
            <a:pPr lvl="0" algn="ctr">
              <a:spcBef>
                <a:spcPts val="0"/>
              </a:spcBef>
              <a:buNone/>
            </a:pPr>
            <a:r>
              <a:rPr lang="en" sz="4000" dirty="0"/>
              <a:t>Visitor Experience Conference 2016</a:t>
            </a:r>
          </a:p>
        </p:txBody>
      </p:sp>
      <p:sp>
        <p:nvSpPr>
          <p:cNvPr id="55" name="Shape 55"/>
          <p:cNvSpPr txBox="1">
            <a:spLocks noGrp="1"/>
          </p:cNvSpPr>
          <p:nvPr>
            <p:ph type="subTitle" idx="1"/>
          </p:nvPr>
        </p:nvSpPr>
        <p:spPr>
          <a:xfrm>
            <a:off x="311700" y="1919724"/>
            <a:ext cx="8520600" cy="1109225"/>
          </a:xfrm>
          <a:prstGeom prst="rect">
            <a:avLst/>
          </a:prstGeom>
          <a:solidFill>
            <a:schemeClr val="bg2"/>
          </a:solidFill>
        </p:spPr>
        <p:txBody>
          <a:bodyPr lIns="91425" tIns="91425" rIns="91425" bIns="91425" anchor="t" anchorCtr="0">
            <a:noAutofit/>
          </a:bodyPr>
          <a:lstStyle/>
          <a:p>
            <a:pPr lvl="0">
              <a:spcBef>
                <a:spcPts val="0"/>
              </a:spcBef>
              <a:buClr>
                <a:schemeClr val="dk1"/>
              </a:buClr>
              <a:buSzPct val="55000"/>
              <a:buFont typeface="Arial"/>
              <a:buNone/>
            </a:pPr>
            <a:r>
              <a:rPr lang="en" sz="2000" dirty="0"/>
              <a:t>“How 15 Philly Museums Are Leveraging Mobile Audio Tour Production Projects to Strengthen Connections with Teen Audiences”</a:t>
            </a:r>
          </a:p>
          <a:p>
            <a:pPr lvl="0">
              <a:spcBef>
                <a:spcPts val="0"/>
              </a:spcBef>
              <a:buClr>
                <a:schemeClr val="dk1"/>
              </a:buClr>
              <a:buSzPct val="55000"/>
              <a:buFont typeface="Arial"/>
              <a:buNone/>
            </a:pPr>
            <a:endParaRPr sz="2000" dirty="0"/>
          </a:p>
          <a:p>
            <a:pPr lvl="0">
              <a:spcBef>
                <a:spcPts val="0"/>
              </a:spcBef>
              <a:buClr>
                <a:schemeClr val="dk1"/>
              </a:buClr>
              <a:buSzPct val="55000"/>
              <a:buFont typeface="Arial"/>
              <a:buNone/>
            </a:pPr>
            <a:r>
              <a:rPr lang="en" sz="2000" dirty="0"/>
              <a:t>Part III</a:t>
            </a:r>
          </a:p>
          <a:p>
            <a:pPr lvl="0">
              <a:spcBef>
                <a:spcPts val="0"/>
              </a:spcBef>
              <a:buNone/>
            </a:pPr>
            <a:endParaRPr sz="1400" dirty="0"/>
          </a:p>
        </p:txBody>
      </p:sp>
      <p:sp>
        <p:nvSpPr>
          <p:cNvPr id="56" name="Shape 56"/>
          <p:cNvSpPr txBox="1"/>
          <p:nvPr/>
        </p:nvSpPr>
        <p:spPr>
          <a:xfrm>
            <a:off x="311725" y="3362625"/>
            <a:ext cx="8520600" cy="578100"/>
          </a:xfrm>
          <a:prstGeom prst="rect">
            <a:avLst/>
          </a:prstGeom>
          <a:noFill/>
          <a:ln>
            <a:noFill/>
          </a:ln>
        </p:spPr>
        <p:txBody>
          <a:bodyPr lIns="91425" tIns="91425" rIns="91425" bIns="91425" anchor="t" anchorCtr="0">
            <a:noAutofit/>
          </a:bodyPr>
          <a:lstStyle/>
          <a:p>
            <a:pPr lvl="0" algn="ctr">
              <a:spcBef>
                <a:spcPts val="0"/>
              </a:spcBef>
              <a:buNone/>
            </a:pPr>
            <a:r>
              <a:rPr lang="en"/>
              <a:t>by Cliff Stevens, Founder &amp; President/CEO, CultureSpots</a:t>
            </a:r>
          </a:p>
        </p:txBody>
      </p:sp>
      <p:sp>
        <p:nvSpPr>
          <p:cNvPr id="57" name="Shape 57"/>
          <p:cNvSpPr txBox="1"/>
          <p:nvPr/>
        </p:nvSpPr>
        <p:spPr>
          <a:xfrm>
            <a:off x="1052700" y="4062950"/>
            <a:ext cx="7038600" cy="721800"/>
          </a:xfrm>
          <a:prstGeom prst="rect">
            <a:avLst/>
          </a:prstGeom>
          <a:noFill/>
          <a:ln>
            <a:noFill/>
          </a:ln>
        </p:spPr>
        <p:txBody>
          <a:bodyPr lIns="91425" tIns="91425" rIns="91425" bIns="91425" anchor="t" anchorCtr="0">
            <a:noAutofit/>
          </a:bodyPr>
          <a:lstStyle/>
          <a:p>
            <a:pPr lvl="0" algn="ctr" rtl="0">
              <a:spcBef>
                <a:spcPts val="0"/>
              </a:spcBef>
              <a:buNone/>
            </a:pPr>
            <a:r>
              <a:rPr lang="en" u="sng">
                <a:solidFill>
                  <a:schemeClr val="hlink"/>
                </a:solidFill>
                <a:hlinkClick r:id="rId3"/>
              </a:rPr>
              <a:t>www.CultureSpots.com</a:t>
            </a:r>
            <a:r>
              <a:rPr lang="en"/>
              <a:t> - </a:t>
            </a:r>
            <a:r>
              <a:rPr lang="en" u="sng">
                <a:solidFill>
                  <a:schemeClr val="hlink"/>
                </a:solidFill>
                <a:hlinkClick r:id="rId4"/>
              </a:rPr>
              <a:t>cliff@culturespots.com</a:t>
            </a:r>
            <a:r>
              <a:rPr lang="en"/>
              <a:t> - </a:t>
            </a:r>
          </a:p>
          <a:p>
            <a:pPr lvl="0" algn="ctr" rtl="0">
              <a:spcBef>
                <a:spcPts val="0"/>
              </a:spcBef>
              <a:buNone/>
            </a:pPr>
            <a:r>
              <a:rPr lang="en"/>
              <a:t>@culturespots on Facebook, Twitter, Instagram and YouTube - </a:t>
            </a:r>
          </a:p>
          <a:p>
            <a:pPr lvl="0" algn="ctr">
              <a:spcBef>
                <a:spcPts val="0"/>
              </a:spcBef>
              <a:buNone/>
            </a:pPr>
            <a:r>
              <a:rPr lang="en"/>
              <a:t>(215) 948 - 2879</a:t>
            </a:r>
          </a:p>
        </p:txBody>
      </p:sp>
    </p:spTree>
    <p:extLst>
      <p:ext uri="{BB962C8B-B14F-4D97-AF65-F5344CB8AC3E}">
        <p14:creationId xmlns:p14="http://schemas.microsoft.com/office/powerpoint/2010/main" val="2411661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Shape 62"/>
          <p:cNvPicPr preferRelativeResize="0"/>
          <p:nvPr/>
        </p:nvPicPr>
        <p:blipFill rotWithShape="1">
          <a:blip r:embed="rId3">
            <a:lum bright="20000"/>
            <a:alphaModFix amt="22000"/>
          </a:blip>
          <a:srcRect l="2110" t="21838" r="34320" b="24728"/>
          <a:stretch/>
        </p:blipFill>
        <p:spPr>
          <a:xfrm>
            <a:off x="0" y="0"/>
            <a:ext cx="9177751" cy="5143498"/>
          </a:xfrm>
          <a:prstGeom prst="rect">
            <a:avLst/>
          </a:prstGeom>
          <a:noFill/>
          <a:ln>
            <a:noFill/>
          </a:ln>
        </p:spPr>
      </p:pic>
      <p:sp>
        <p:nvSpPr>
          <p:cNvPr id="63" name="Shape 63"/>
          <p:cNvSpPr txBox="1">
            <a:spLocks noGrp="1"/>
          </p:cNvSpPr>
          <p:nvPr>
            <p:ph type="title"/>
          </p:nvPr>
        </p:nvSpPr>
        <p:spPr>
          <a:xfrm>
            <a:off x="540300" y="565529"/>
            <a:ext cx="8520600" cy="572700"/>
          </a:xfrm>
          <a:prstGeom prst="rect">
            <a:avLst/>
          </a:prstGeom>
        </p:spPr>
        <p:txBody>
          <a:bodyPr lIns="91425" tIns="91425" rIns="91425" bIns="91425" anchor="t" anchorCtr="0">
            <a:noAutofit/>
          </a:bodyPr>
          <a:lstStyle/>
          <a:p>
            <a:pPr lvl="0">
              <a:spcBef>
                <a:spcPts val="0"/>
              </a:spcBef>
              <a:buNone/>
            </a:pPr>
            <a:r>
              <a:rPr lang="en" dirty="0"/>
              <a:t>Presentation topics:</a:t>
            </a:r>
          </a:p>
        </p:txBody>
      </p:sp>
      <p:sp>
        <p:nvSpPr>
          <p:cNvPr id="64" name="Shape 64"/>
          <p:cNvSpPr txBox="1">
            <a:spLocks noGrp="1"/>
          </p:cNvSpPr>
          <p:nvPr>
            <p:ph type="body" idx="1"/>
          </p:nvPr>
        </p:nvSpPr>
        <p:spPr>
          <a:xfrm>
            <a:off x="540300" y="1272979"/>
            <a:ext cx="8520600" cy="2517000"/>
          </a:xfrm>
          <a:prstGeom prst="rect">
            <a:avLst/>
          </a:prstGeom>
        </p:spPr>
        <p:txBody>
          <a:bodyPr lIns="91425" tIns="91425" rIns="91425" bIns="91425" anchor="t" anchorCtr="0">
            <a:noAutofit/>
          </a:bodyPr>
          <a:lstStyle/>
          <a:p>
            <a:pPr marL="457200" lvl="0" indent="-228600">
              <a:spcBef>
                <a:spcPts val="0"/>
              </a:spcBef>
              <a:buClr>
                <a:srgbClr val="000000"/>
              </a:buClr>
            </a:pPr>
            <a:r>
              <a:rPr lang="en" dirty="0">
                <a:solidFill>
                  <a:srgbClr val="000000"/>
                </a:solidFill>
              </a:rPr>
              <a:t>What about CultureSpots uniquely empowered the teens participation?</a:t>
            </a:r>
          </a:p>
          <a:p>
            <a:pPr marL="457200" lvl="0" indent="-228600">
              <a:spcBef>
                <a:spcPts val="0"/>
              </a:spcBef>
              <a:buClr>
                <a:srgbClr val="000000"/>
              </a:buClr>
            </a:pPr>
            <a:r>
              <a:rPr lang="en" dirty="0">
                <a:solidFill>
                  <a:srgbClr val="000000"/>
                </a:solidFill>
              </a:rPr>
              <a:t>How did the Cultural Alliance/STAMP interface with CultureSpots?</a:t>
            </a:r>
          </a:p>
          <a:p>
            <a:pPr marL="457200" lvl="0" indent="-228600">
              <a:spcBef>
                <a:spcPts val="0"/>
              </a:spcBef>
              <a:buClr>
                <a:srgbClr val="000000"/>
              </a:buClr>
            </a:pPr>
            <a:r>
              <a:rPr lang="en" dirty="0">
                <a:solidFill>
                  <a:srgbClr val="000000"/>
                </a:solidFill>
              </a:rPr>
              <a:t>How did the teens interface with CultureSpots?</a:t>
            </a:r>
          </a:p>
          <a:p>
            <a:pPr marL="457200" lvl="0" indent="-228600">
              <a:spcBef>
                <a:spcPts val="0"/>
              </a:spcBef>
              <a:buClr>
                <a:srgbClr val="000000"/>
              </a:buClr>
            </a:pPr>
            <a:r>
              <a:rPr lang="en" dirty="0">
                <a:solidFill>
                  <a:srgbClr val="000000"/>
                </a:solidFill>
              </a:rPr>
              <a:t>How did the museums interface with CultureSpots?</a:t>
            </a:r>
          </a:p>
          <a:p>
            <a:pPr marL="457200" lvl="0" indent="-228600" rtl="0">
              <a:spcBef>
                <a:spcPts val="0"/>
              </a:spcBef>
              <a:buClr>
                <a:srgbClr val="000000"/>
              </a:buClr>
            </a:pPr>
            <a:r>
              <a:rPr lang="en" dirty="0">
                <a:solidFill>
                  <a:srgbClr val="000000"/>
                </a:solidFill>
              </a:rPr>
              <a:t>Where are there opportunities to improve upon and extend these kinds of collaborations?</a:t>
            </a:r>
          </a:p>
          <a:p>
            <a:pPr marL="457200" lvl="0" indent="-228600">
              <a:spcBef>
                <a:spcPts val="0"/>
              </a:spcBef>
              <a:buClr>
                <a:srgbClr val="000000"/>
              </a:buClr>
            </a:pPr>
            <a:r>
              <a:rPr lang="en" dirty="0">
                <a:solidFill>
                  <a:srgbClr val="000000"/>
                </a:solidFill>
              </a:rPr>
              <a:t>BONUS: Who else is doing this with CultureSpots?</a:t>
            </a:r>
          </a:p>
          <a:p>
            <a:pPr lvl="0">
              <a:spcBef>
                <a:spcPts val="0"/>
              </a:spcBef>
              <a:buNone/>
            </a:pPr>
            <a:endParaRPr dirty="0">
              <a:solidFill>
                <a:srgbClr val="000000"/>
              </a:solidFill>
            </a:endParaRPr>
          </a:p>
        </p:txBody>
      </p:sp>
    </p:spTree>
    <p:extLst>
      <p:ext uri="{BB962C8B-B14F-4D97-AF65-F5344CB8AC3E}">
        <p14:creationId xmlns:p14="http://schemas.microsoft.com/office/powerpoint/2010/main" val="2291647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0" y="666750"/>
            <a:ext cx="3966300" cy="3430200"/>
          </a:xfrm>
          <a:prstGeom prst="rect">
            <a:avLst/>
          </a:prstGeom>
        </p:spPr>
        <p:txBody>
          <a:bodyPr lIns="91425" tIns="91425" rIns="91425" bIns="91425" anchor="t" anchorCtr="0">
            <a:noAutofit/>
          </a:bodyPr>
          <a:lstStyle/>
          <a:p>
            <a:pPr lvl="0" algn="ctr" rtl="0">
              <a:spcBef>
                <a:spcPts val="0"/>
              </a:spcBef>
              <a:buNone/>
            </a:pPr>
            <a:r>
              <a:rPr lang="en" dirty="0"/>
              <a:t>STAMP + CultureSpots empowers young audiences with “DIY - Do It Yourself” and “UGC - User Generated Content”</a:t>
            </a:r>
          </a:p>
        </p:txBody>
      </p:sp>
      <p:pic>
        <p:nvPicPr>
          <p:cNvPr id="70" name="Shape 70"/>
          <p:cNvPicPr preferRelativeResize="0"/>
          <p:nvPr/>
        </p:nvPicPr>
        <p:blipFill>
          <a:blip r:embed="rId3">
            <a:alphaModFix/>
          </a:blip>
          <a:stretch>
            <a:fillRect/>
          </a:stretch>
        </p:blipFill>
        <p:spPr>
          <a:xfrm>
            <a:off x="3966240" y="0"/>
            <a:ext cx="5177760" cy="5143499"/>
          </a:xfrm>
          <a:prstGeom prst="rect">
            <a:avLst/>
          </a:prstGeom>
          <a:noFill/>
          <a:ln>
            <a:noFill/>
          </a:ln>
        </p:spPr>
      </p:pic>
      <p:sp>
        <p:nvSpPr>
          <p:cNvPr id="71" name="Shape 71"/>
          <p:cNvSpPr txBox="1"/>
          <p:nvPr/>
        </p:nvSpPr>
        <p:spPr>
          <a:xfrm>
            <a:off x="0" y="9000"/>
            <a:ext cx="3966300" cy="657750"/>
          </a:xfrm>
          <a:prstGeom prst="rect">
            <a:avLst/>
          </a:prstGeom>
          <a:noFill/>
          <a:ln>
            <a:noFill/>
          </a:ln>
        </p:spPr>
        <p:txBody>
          <a:bodyPr lIns="91425" tIns="91425" rIns="91425" bIns="91425" anchor="t" anchorCtr="0">
            <a:noAutofit/>
          </a:bodyPr>
          <a:lstStyle/>
          <a:p>
            <a:pPr lvl="0" algn="ctr">
              <a:spcBef>
                <a:spcPts val="0"/>
              </a:spcBef>
              <a:buNone/>
            </a:pPr>
            <a:r>
              <a:rPr lang="en" sz="1050" dirty="0"/>
              <a:t>What about CultureSpots uniquely empowered the teens participation?</a:t>
            </a:r>
          </a:p>
        </p:txBody>
      </p:sp>
    </p:spTree>
    <p:extLst>
      <p:ext uri="{BB962C8B-B14F-4D97-AF65-F5344CB8AC3E}">
        <p14:creationId xmlns:p14="http://schemas.microsoft.com/office/powerpoint/2010/main" val="281821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876800" y="201400"/>
            <a:ext cx="3981300" cy="3368400"/>
          </a:xfrm>
          <a:prstGeom prst="rect">
            <a:avLst/>
          </a:prstGeom>
        </p:spPr>
        <p:txBody>
          <a:bodyPr lIns="91425" tIns="91425" rIns="91425" bIns="91425" anchor="t" anchorCtr="0">
            <a:noAutofit/>
          </a:bodyPr>
          <a:lstStyle/>
          <a:p>
            <a:pPr lvl="0" algn="ctr" rtl="0">
              <a:spcBef>
                <a:spcPts val="0"/>
              </a:spcBef>
              <a:buNone/>
            </a:pPr>
            <a:r>
              <a:rPr lang="en" dirty="0"/>
              <a:t>CultureSpots  </a:t>
            </a:r>
          </a:p>
          <a:p>
            <a:pPr lvl="0" algn="ctr" rtl="0">
              <a:spcBef>
                <a:spcPts val="0"/>
              </a:spcBef>
              <a:buNone/>
            </a:pPr>
            <a:r>
              <a:rPr lang="en" dirty="0"/>
              <a:t>client support for the Cultural Alliance keeps lines of communication open, flexible, personal and reliable.</a:t>
            </a:r>
          </a:p>
        </p:txBody>
      </p:sp>
      <p:sp>
        <p:nvSpPr>
          <p:cNvPr id="78" name="Shape 78"/>
          <p:cNvSpPr txBox="1"/>
          <p:nvPr/>
        </p:nvSpPr>
        <p:spPr>
          <a:xfrm>
            <a:off x="5162775" y="-24150"/>
            <a:ext cx="3981300" cy="193800"/>
          </a:xfrm>
          <a:prstGeom prst="rect">
            <a:avLst/>
          </a:prstGeom>
          <a:noFill/>
          <a:ln>
            <a:noFill/>
          </a:ln>
        </p:spPr>
        <p:txBody>
          <a:bodyPr lIns="91425" tIns="91425" rIns="91425" bIns="91425" anchor="t" anchorCtr="0">
            <a:noAutofit/>
          </a:bodyPr>
          <a:lstStyle/>
          <a:p>
            <a:pPr lvl="0" algn="ctr">
              <a:spcBef>
                <a:spcPts val="0"/>
              </a:spcBef>
              <a:buNone/>
            </a:pPr>
            <a:r>
              <a:rPr lang="en" sz="900"/>
              <a:t>How did the Cultural Alliance/STAMP interface with CultureSpots?</a:t>
            </a:r>
          </a:p>
        </p:txBody>
      </p:sp>
      <p:pic>
        <p:nvPicPr>
          <p:cNvPr id="6" name="Picture 5" descr="gpca-meeting-event.png"/>
          <p:cNvPicPr>
            <a:picLocks noChangeAspect="1"/>
          </p:cNvPicPr>
          <p:nvPr/>
        </p:nvPicPr>
        <p:blipFill>
          <a:blip r:embed="rId3"/>
          <a:stretch>
            <a:fillRect/>
          </a:stretch>
        </p:blipFill>
        <p:spPr>
          <a:xfrm>
            <a:off x="0" y="0"/>
            <a:ext cx="4524375" cy="5143501"/>
          </a:xfrm>
          <a:prstGeom prst="rect">
            <a:avLst/>
          </a:prstGeom>
        </p:spPr>
      </p:pic>
    </p:spTree>
    <p:extLst>
      <p:ext uri="{BB962C8B-B14F-4D97-AF65-F5344CB8AC3E}">
        <p14:creationId xmlns:p14="http://schemas.microsoft.com/office/powerpoint/2010/main" val="2687626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6" name="Picture 5" descr="cliff-asef.png"/>
          <p:cNvPicPr>
            <a:picLocks noChangeAspect="1"/>
          </p:cNvPicPr>
          <p:nvPr/>
        </p:nvPicPr>
        <p:blipFill>
          <a:blip r:embed="rId3"/>
          <a:stretch>
            <a:fillRect/>
          </a:stretch>
        </p:blipFill>
        <p:spPr>
          <a:xfrm>
            <a:off x="4130674" y="10750"/>
            <a:ext cx="5013326" cy="5143501"/>
          </a:xfrm>
          <a:prstGeom prst="rect">
            <a:avLst/>
          </a:prstGeom>
        </p:spPr>
      </p:pic>
      <p:sp>
        <p:nvSpPr>
          <p:cNvPr id="83" name="Shape 83"/>
          <p:cNvSpPr txBox="1">
            <a:spLocks noGrp="1"/>
          </p:cNvSpPr>
          <p:nvPr>
            <p:ph type="title"/>
          </p:nvPr>
        </p:nvSpPr>
        <p:spPr>
          <a:xfrm>
            <a:off x="10750" y="550750"/>
            <a:ext cx="4131900" cy="3769193"/>
          </a:xfrm>
          <a:prstGeom prst="rect">
            <a:avLst/>
          </a:prstGeom>
        </p:spPr>
        <p:txBody>
          <a:bodyPr lIns="91425" tIns="91425" rIns="91425" bIns="91425" anchor="t" anchorCtr="0">
            <a:noAutofit/>
          </a:bodyPr>
          <a:lstStyle/>
          <a:p>
            <a:pPr lvl="0" algn="ctr" rtl="0">
              <a:spcBef>
                <a:spcPts val="0"/>
              </a:spcBef>
              <a:buNone/>
            </a:pPr>
            <a:r>
              <a:rPr lang="en" sz="2400" dirty="0"/>
              <a:t>STAMP + CultureSpots provides Teen Council members with in-person, hands-on audio tour production training, best practices workshops, events and </a:t>
            </a:r>
            <a:r>
              <a:rPr lang="en-US" sz="2400" dirty="0" smtClean="0"/>
              <a:t>txt/</a:t>
            </a:r>
            <a:r>
              <a:rPr lang="en" sz="2400" dirty="0" smtClean="0"/>
              <a:t>email </a:t>
            </a:r>
            <a:r>
              <a:rPr lang="en" sz="2400" dirty="0"/>
              <a:t>availability.</a:t>
            </a:r>
          </a:p>
        </p:txBody>
      </p:sp>
      <p:sp>
        <p:nvSpPr>
          <p:cNvPr id="85" name="Shape 85"/>
          <p:cNvSpPr txBox="1"/>
          <p:nvPr/>
        </p:nvSpPr>
        <p:spPr>
          <a:xfrm>
            <a:off x="4124908" y="4652650"/>
            <a:ext cx="5203627" cy="352200"/>
          </a:xfrm>
          <a:prstGeom prst="rect">
            <a:avLst/>
          </a:prstGeom>
          <a:noFill/>
          <a:ln>
            <a:noFill/>
          </a:ln>
        </p:spPr>
        <p:txBody>
          <a:bodyPr lIns="91425" tIns="91425" rIns="91425" bIns="91425" anchor="t" anchorCtr="0">
            <a:noAutofit/>
          </a:bodyPr>
          <a:lstStyle/>
          <a:p>
            <a:pPr lvl="0">
              <a:spcBef>
                <a:spcPts val="0"/>
              </a:spcBef>
              <a:buClr>
                <a:srgbClr val="000000"/>
              </a:buClr>
              <a:buSzPct val="100000"/>
              <a:buFont typeface="Arial"/>
              <a:buNone/>
            </a:pPr>
            <a:r>
              <a:rPr lang="en" sz="1050" dirty="0">
                <a:solidFill>
                  <a:srgbClr val="FFFFFF"/>
                </a:solidFill>
              </a:rPr>
              <a:t>Cliff Stevens, CultureSpots Founder/CEO &amp; Asef Khurshan, STAMP Teen Council</a:t>
            </a:r>
          </a:p>
        </p:txBody>
      </p:sp>
      <p:sp>
        <p:nvSpPr>
          <p:cNvPr id="86" name="Shape 86"/>
          <p:cNvSpPr txBox="1"/>
          <p:nvPr/>
        </p:nvSpPr>
        <p:spPr>
          <a:xfrm>
            <a:off x="10750" y="10750"/>
            <a:ext cx="4131900" cy="269100"/>
          </a:xfrm>
          <a:prstGeom prst="rect">
            <a:avLst/>
          </a:prstGeom>
          <a:noFill/>
          <a:ln>
            <a:noFill/>
          </a:ln>
        </p:spPr>
        <p:txBody>
          <a:bodyPr lIns="91425" tIns="91425" rIns="91425" bIns="91425" anchor="t" anchorCtr="0">
            <a:noAutofit/>
          </a:bodyPr>
          <a:lstStyle/>
          <a:p>
            <a:pPr lvl="0" algn="ctr">
              <a:spcBef>
                <a:spcPts val="0"/>
              </a:spcBef>
              <a:buNone/>
            </a:pPr>
            <a:r>
              <a:rPr lang="en" sz="900"/>
              <a:t>How did the teens interface with CultureSpots?</a:t>
            </a:r>
          </a:p>
        </p:txBody>
      </p:sp>
    </p:spTree>
    <p:extLst>
      <p:ext uri="{BB962C8B-B14F-4D97-AF65-F5344CB8AC3E}">
        <p14:creationId xmlns:p14="http://schemas.microsoft.com/office/powerpoint/2010/main" val="1262831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Shape 91"/>
          <p:cNvPicPr preferRelativeResize="0"/>
          <p:nvPr/>
        </p:nvPicPr>
        <p:blipFill rotWithShape="1">
          <a:blip r:embed="rId3">
            <a:alphaModFix amt="24000"/>
          </a:blip>
          <a:srcRect l="10711" r="18255"/>
          <a:stretch/>
        </p:blipFill>
        <p:spPr>
          <a:xfrm>
            <a:off x="3663725" y="-22400"/>
            <a:ext cx="5480274" cy="5143500"/>
          </a:xfrm>
          <a:prstGeom prst="rect">
            <a:avLst/>
          </a:prstGeom>
          <a:noFill/>
          <a:ln>
            <a:noFill/>
          </a:ln>
        </p:spPr>
      </p:pic>
      <p:sp>
        <p:nvSpPr>
          <p:cNvPr id="92" name="Shape 92"/>
          <p:cNvSpPr txBox="1">
            <a:spLocks noGrp="1"/>
          </p:cNvSpPr>
          <p:nvPr>
            <p:ph type="title"/>
          </p:nvPr>
        </p:nvSpPr>
        <p:spPr>
          <a:xfrm>
            <a:off x="4267200" y="285750"/>
            <a:ext cx="4459800" cy="3601278"/>
          </a:xfrm>
          <a:prstGeom prst="rect">
            <a:avLst/>
          </a:prstGeom>
        </p:spPr>
        <p:txBody>
          <a:bodyPr lIns="91425" tIns="91425" rIns="91425" bIns="91425" anchor="t" anchorCtr="0">
            <a:noAutofit/>
          </a:bodyPr>
          <a:lstStyle/>
          <a:p>
            <a:pPr lvl="0" algn="ctr" rtl="0">
              <a:spcBef>
                <a:spcPts val="0"/>
              </a:spcBef>
              <a:buNone/>
            </a:pPr>
            <a:r>
              <a:rPr lang="en" dirty="0"/>
              <a:t>STAMP + CultureSpots </a:t>
            </a:r>
          </a:p>
          <a:p>
            <a:pPr lvl="0" algn="ctr" rtl="0">
              <a:spcBef>
                <a:spcPts val="0"/>
              </a:spcBef>
              <a:buNone/>
            </a:pPr>
            <a:r>
              <a:rPr lang="en" dirty="0"/>
              <a:t>enabled museums to connect with young audiences by leveraging the web and mobile technologies they already know and love.</a:t>
            </a:r>
          </a:p>
        </p:txBody>
      </p:sp>
      <p:sp>
        <p:nvSpPr>
          <p:cNvPr id="93" name="Shape 93"/>
          <p:cNvSpPr txBox="1"/>
          <p:nvPr/>
        </p:nvSpPr>
        <p:spPr>
          <a:xfrm>
            <a:off x="4684250" y="-22400"/>
            <a:ext cx="4459800" cy="236700"/>
          </a:xfrm>
          <a:prstGeom prst="rect">
            <a:avLst/>
          </a:prstGeom>
          <a:noFill/>
          <a:ln>
            <a:noFill/>
          </a:ln>
        </p:spPr>
        <p:txBody>
          <a:bodyPr lIns="91425" tIns="91425" rIns="91425" bIns="91425" anchor="t" anchorCtr="0">
            <a:noAutofit/>
          </a:bodyPr>
          <a:lstStyle/>
          <a:p>
            <a:pPr lvl="0" algn="ctr">
              <a:spcBef>
                <a:spcPts val="0"/>
              </a:spcBef>
              <a:buNone/>
            </a:pPr>
            <a:r>
              <a:rPr lang="en" sz="900"/>
              <a:t>How did the museums interface with CultureSpots?</a:t>
            </a:r>
          </a:p>
        </p:txBody>
      </p:sp>
      <p:pic>
        <p:nvPicPr>
          <p:cNvPr id="94" name="Shape 94"/>
          <p:cNvPicPr preferRelativeResize="0"/>
          <p:nvPr/>
        </p:nvPicPr>
        <p:blipFill rotWithShape="1">
          <a:blip r:embed="rId4">
            <a:alphaModFix/>
          </a:blip>
          <a:srcRect t="5997"/>
          <a:stretch/>
        </p:blipFill>
        <p:spPr>
          <a:xfrm>
            <a:off x="0" y="-22399"/>
            <a:ext cx="3663726" cy="5165899"/>
          </a:xfrm>
          <a:prstGeom prst="rect">
            <a:avLst/>
          </a:prstGeom>
          <a:noFill/>
          <a:ln>
            <a:noFill/>
          </a:ln>
        </p:spPr>
      </p:pic>
    </p:spTree>
    <p:extLst>
      <p:ext uri="{BB962C8B-B14F-4D97-AF65-F5344CB8AC3E}">
        <p14:creationId xmlns:p14="http://schemas.microsoft.com/office/powerpoint/2010/main" val="2409297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685800" y="895350"/>
            <a:ext cx="3689400" cy="2330700"/>
          </a:xfrm>
          <a:prstGeom prst="rect">
            <a:avLst/>
          </a:prstGeom>
        </p:spPr>
        <p:txBody>
          <a:bodyPr lIns="91425" tIns="91425" rIns="91425" bIns="91425" anchor="t" anchorCtr="0">
            <a:noAutofit/>
          </a:bodyPr>
          <a:lstStyle/>
          <a:p>
            <a:pPr lvl="0" algn="ctr" rtl="0">
              <a:spcBef>
                <a:spcPts val="0"/>
              </a:spcBef>
              <a:buNone/>
            </a:pPr>
            <a:r>
              <a:rPr lang="en" dirty="0"/>
              <a:t>Where are there opportunities to improve upon and extend these kinds of collaborations?</a:t>
            </a:r>
          </a:p>
        </p:txBody>
      </p:sp>
      <p:pic>
        <p:nvPicPr>
          <p:cNvPr id="100" name="Shape 100"/>
          <p:cNvPicPr preferRelativeResize="0"/>
          <p:nvPr/>
        </p:nvPicPr>
        <p:blipFill rotWithShape="1">
          <a:blip r:embed="rId3">
            <a:alphaModFix/>
          </a:blip>
          <a:srcRect t="15211"/>
          <a:stretch/>
        </p:blipFill>
        <p:spPr>
          <a:xfrm>
            <a:off x="5099400" y="0"/>
            <a:ext cx="4044601" cy="5143502"/>
          </a:xfrm>
          <a:prstGeom prst="rect">
            <a:avLst/>
          </a:prstGeom>
          <a:noFill/>
          <a:ln>
            <a:noFill/>
          </a:ln>
        </p:spPr>
      </p:pic>
    </p:spTree>
    <p:extLst>
      <p:ext uri="{BB962C8B-B14F-4D97-AF65-F5344CB8AC3E}">
        <p14:creationId xmlns:p14="http://schemas.microsoft.com/office/powerpoint/2010/main" val="571494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256603" y="133350"/>
            <a:ext cx="6585300" cy="658200"/>
          </a:xfrm>
          <a:prstGeom prst="rect">
            <a:avLst/>
          </a:prstGeom>
        </p:spPr>
        <p:txBody>
          <a:bodyPr lIns="91425" tIns="91425" rIns="91425" bIns="91425" anchor="t" anchorCtr="0">
            <a:noAutofit/>
          </a:bodyPr>
          <a:lstStyle/>
          <a:p>
            <a:pPr lvl="0" algn="ctr" rtl="0">
              <a:spcBef>
                <a:spcPts val="0"/>
              </a:spcBef>
              <a:buNone/>
            </a:pPr>
            <a:r>
              <a:rPr lang="en" dirty="0"/>
              <a:t>BONUS: Who else is doing this nearby?</a:t>
            </a:r>
          </a:p>
        </p:txBody>
      </p:sp>
      <p:pic>
        <p:nvPicPr>
          <p:cNvPr id="106" name="Shape 106" descr="Table Top Image 3.JPG"/>
          <p:cNvPicPr preferRelativeResize="0"/>
          <p:nvPr/>
        </p:nvPicPr>
        <p:blipFill>
          <a:blip r:embed="rId3">
            <a:alphaModFix/>
          </a:blip>
          <a:stretch>
            <a:fillRect/>
          </a:stretch>
        </p:blipFill>
        <p:spPr>
          <a:xfrm>
            <a:off x="762000" y="1123950"/>
            <a:ext cx="3546948" cy="2660198"/>
          </a:xfrm>
          <a:prstGeom prst="rect">
            <a:avLst/>
          </a:prstGeom>
          <a:noFill/>
          <a:ln>
            <a:noFill/>
          </a:ln>
        </p:spPr>
      </p:pic>
      <p:sp>
        <p:nvSpPr>
          <p:cNvPr id="107" name="Shape 107"/>
          <p:cNvSpPr txBox="1">
            <a:spLocks noGrp="1"/>
          </p:cNvSpPr>
          <p:nvPr>
            <p:ph type="title"/>
          </p:nvPr>
        </p:nvSpPr>
        <p:spPr>
          <a:xfrm>
            <a:off x="234200" y="3842150"/>
            <a:ext cx="3831000" cy="572700"/>
          </a:xfrm>
          <a:prstGeom prst="rect">
            <a:avLst/>
          </a:prstGeom>
        </p:spPr>
        <p:txBody>
          <a:bodyPr lIns="91425" tIns="91425" rIns="91425" bIns="91425" anchor="t" anchorCtr="0">
            <a:noAutofit/>
          </a:bodyPr>
          <a:lstStyle/>
          <a:p>
            <a:pPr lvl="0" algn="ctr" rtl="0">
              <a:spcBef>
                <a:spcPts val="0"/>
              </a:spcBef>
              <a:buNone/>
            </a:pPr>
            <a:r>
              <a:rPr lang="en" sz="1800"/>
              <a:t>PAFA: “Tiny Voices”</a:t>
            </a:r>
          </a:p>
        </p:txBody>
      </p:sp>
      <p:sp>
        <p:nvSpPr>
          <p:cNvPr id="108" name="Shape 108"/>
          <p:cNvSpPr txBox="1">
            <a:spLocks noGrp="1"/>
          </p:cNvSpPr>
          <p:nvPr>
            <p:ph type="title"/>
          </p:nvPr>
        </p:nvSpPr>
        <p:spPr>
          <a:xfrm>
            <a:off x="457200" y="4476750"/>
            <a:ext cx="3452100" cy="572700"/>
          </a:xfrm>
          <a:prstGeom prst="rect">
            <a:avLst/>
          </a:prstGeom>
        </p:spPr>
        <p:txBody>
          <a:bodyPr lIns="91425" tIns="91425" rIns="91425" bIns="91425" anchor="t" anchorCtr="0">
            <a:noAutofit/>
          </a:bodyPr>
          <a:lstStyle/>
          <a:p>
            <a:pPr lvl="0" algn="ctr" rtl="0">
              <a:spcBef>
                <a:spcPts val="0"/>
              </a:spcBef>
              <a:buNone/>
            </a:pPr>
            <a:r>
              <a:rPr lang="en" sz="1800" dirty="0">
                <a:latin typeface="+mn-lt"/>
              </a:rPr>
              <a:t>LISTEN HERE:  spts.us/pafa</a:t>
            </a:r>
          </a:p>
        </p:txBody>
      </p:sp>
      <p:pic>
        <p:nvPicPr>
          <p:cNvPr id="109" name="Shape 109" descr="IMG_6482.JPG"/>
          <p:cNvPicPr preferRelativeResize="0"/>
          <p:nvPr/>
        </p:nvPicPr>
        <p:blipFill>
          <a:blip r:embed="rId4">
            <a:alphaModFix/>
          </a:blip>
          <a:stretch>
            <a:fillRect/>
          </a:stretch>
        </p:blipFill>
        <p:spPr>
          <a:xfrm>
            <a:off x="4876800" y="1123950"/>
            <a:ext cx="3546948" cy="2660198"/>
          </a:xfrm>
          <a:prstGeom prst="rect">
            <a:avLst/>
          </a:prstGeom>
          <a:noFill/>
          <a:ln>
            <a:noFill/>
          </a:ln>
        </p:spPr>
      </p:pic>
      <p:pic>
        <p:nvPicPr>
          <p:cNvPr id="110" name="Shape 110" descr="yat-sm.jpg"/>
          <p:cNvPicPr preferRelativeResize="0"/>
          <p:nvPr/>
        </p:nvPicPr>
        <p:blipFill>
          <a:blip r:embed="rId5">
            <a:alphaModFix/>
          </a:blip>
          <a:stretch>
            <a:fillRect/>
          </a:stretch>
        </p:blipFill>
        <p:spPr>
          <a:xfrm>
            <a:off x="6907395" y="2457577"/>
            <a:ext cx="2147725" cy="1151274"/>
          </a:xfrm>
          <a:prstGeom prst="rect">
            <a:avLst/>
          </a:prstGeom>
          <a:noFill/>
          <a:ln>
            <a:noFill/>
          </a:ln>
        </p:spPr>
      </p:pic>
      <p:sp>
        <p:nvSpPr>
          <p:cNvPr id="111" name="Shape 111"/>
          <p:cNvSpPr txBox="1">
            <a:spLocks noGrp="1"/>
          </p:cNvSpPr>
          <p:nvPr>
            <p:ph type="title"/>
          </p:nvPr>
        </p:nvSpPr>
        <p:spPr>
          <a:xfrm>
            <a:off x="4358124" y="3852150"/>
            <a:ext cx="4584300" cy="471500"/>
          </a:xfrm>
          <a:prstGeom prst="rect">
            <a:avLst/>
          </a:prstGeom>
        </p:spPr>
        <p:txBody>
          <a:bodyPr lIns="91425" tIns="91425" rIns="91425" bIns="91425" anchor="t" anchorCtr="0">
            <a:noAutofit/>
          </a:bodyPr>
          <a:lstStyle/>
          <a:p>
            <a:pPr lvl="0" algn="ctr" rtl="0">
              <a:spcBef>
                <a:spcPts val="0"/>
              </a:spcBef>
              <a:buNone/>
            </a:pPr>
            <a:r>
              <a:rPr lang="en" sz="1800" dirty="0"/>
              <a:t>Michener Art Museum: “Youth Audio Tour”</a:t>
            </a:r>
          </a:p>
        </p:txBody>
      </p:sp>
      <p:sp>
        <p:nvSpPr>
          <p:cNvPr id="112" name="Shape 112"/>
          <p:cNvSpPr txBox="1"/>
          <p:nvPr/>
        </p:nvSpPr>
        <p:spPr>
          <a:xfrm>
            <a:off x="4778872" y="4476750"/>
            <a:ext cx="3546900" cy="450300"/>
          </a:xfrm>
          <a:prstGeom prst="rect">
            <a:avLst/>
          </a:prstGeom>
          <a:noFill/>
          <a:ln>
            <a:noFill/>
          </a:ln>
        </p:spPr>
        <p:txBody>
          <a:bodyPr lIns="91425" tIns="91425" rIns="91425" bIns="91425" anchor="ctr" anchorCtr="0">
            <a:noAutofit/>
          </a:bodyPr>
          <a:lstStyle/>
          <a:p>
            <a:pPr lvl="0" algn="ctr" rtl="0">
              <a:spcBef>
                <a:spcPts val="0"/>
              </a:spcBef>
              <a:buNone/>
            </a:pPr>
            <a:r>
              <a:rPr lang="en" sz="1800" dirty="0">
                <a:solidFill>
                  <a:schemeClr val="dk1"/>
                </a:solidFill>
              </a:rPr>
              <a:t>LISTEN HERE:  spts.us/mam</a:t>
            </a:r>
          </a:p>
        </p:txBody>
      </p:sp>
    </p:spTree>
    <p:extLst>
      <p:ext uri="{BB962C8B-B14F-4D97-AF65-F5344CB8AC3E}">
        <p14:creationId xmlns:p14="http://schemas.microsoft.com/office/powerpoint/2010/main" val="1228303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61997" y="1611894"/>
            <a:ext cx="5648623" cy="651924"/>
          </a:xfrm>
        </p:spPr>
        <p:txBody>
          <a:bodyPr/>
          <a:lstStyle/>
          <a:p>
            <a:r>
              <a:rPr lang="en-US" sz="4000" dirty="0" smtClean="0"/>
              <a:t>  	</a:t>
            </a:r>
            <a:endParaRPr lang="en-US" sz="40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575563">
            <a:off x="657702" y="933007"/>
            <a:ext cx="3666022" cy="10105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77073">
            <a:off x="1375150" y="1838691"/>
            <a:ext cx="3957638" cy="937466"/>
          </a:xfrm>
          <a:prstGeom prst="rect">
            <a:avLst/>
          </a:prstGeom>
        </p:spPr>
      </p:pic>
      <p:sp>
        <p:nvSpPr>
          <p:cNvPr id="5" name="Rectangle 4"/>
          <p:cNvSpPr/>
          <p:nvPr/>
        </p:nvSpPr>
        <p:spPr>
          <a:xfrm>
            <a:off x="4044244" y="2344818"/>
            <a:ext cx="5257800" cy="2431435"/>
          </a:xfrm>
          <a:prstGeom prst="rect">
            <a:avLst/>
          </a:prstGeom>
        </p:spPr>
        <p:txBody>
          <a:bodyPr wrap="square">
            <a:spAutoFit/>
          </a:bodyPr>
          <a:lstStyle/>
          <a:p>
            <a:r>
              <a:rPr lang="en-US" sz="3200" b="1" u="sng" dirty="0">
                <a:solidFill>
                  <a:schemeClr val="accent6">
                    <a:lumMod val="50000"/>
                  </a:schemeClr>
                </a:solidFill>
              </a:rPr>
              <a:t>3 </a:t>
            </a:r>
            <a:r>
              <a:rPr lang="en-US" sz="3200" b="1" u="sng" dirty="0" smtClean="0">
                <a:solidFill>
                  <a:schemeClr val="accent6">
                    <a:lumMod val="50000"/>
                  </a:schemeClr>
                </a:solidFill>
              </a:rPr>
              <a:t>Takeaways</a:t>
            </a:r>
            <a:r>
              <a:rPr lang="en-US" sz="3200" b="1" u="sng" dirty="0">
                <a:solidFill>
                  <a:schemeClr val="accent6">
                    <a:lumMod val="50000"/>
                  </a:schemeClr>
                </a:solidFill>
              </a:rPr>
              <a:t>:</a:t>
            </a:r>
          </a:p>
          <a:p>
            <a:r>
              <a:rPr lang="en-US" sz="2400" b="1" dirty="0">
                <a:solidFill>
                  <a:schemeClr val="bg1"/>
                </a:solidFill>
              </a:rPr>
              <a:t>1.Understanding </a:t>
            </a:r>
            <a:r>
              <a:rPr lang="en-US" sz="2400" b="1" dirty="0" smtClean="0">
                <a:solidFill>
                  <a:schemeClr val="bg1"/>
                </a:solidFill>
              </a:rPr>
              <a:t>your stakeholders</a:t>
            </a:r>
            <a:endParaRPr lang="en-US" sz="2400" b="1" dirty="0">
              <a:solidFill>
                <a:schemeClr val="bg1"/>
              </a:solidFill>
            </a:endParaRPr>
          </a:p>
          <a:p>
            <a:endParaRPr lang="en-US" sz="2400" b="1" dirty="0" smtClean="0">
              <a:solidFill>
                <a:schemeClr val="bg1"/>
              </a:solidFill>
            </a:endParaRPr>
          </a:p>
          <a:p>
            <a:r>
              <a:rPr lang="en-US" sz="2400" b="1" dirty="0" smtClean="0">
                <a:solidFill>
                  <a:schemeClr val="bg1"/>
                </a:solidFill>
              </a:rPr>
              <a:t>2.Planning good communications</a:t>
            </a:r>
            <a:endParaRPr lang="en-US" sz="2400" b="1" dirty="0">
              <a:solidFill>
                <a:schemeClr val="bg1"/>
              </a:solidFill>
            </a:endParaRPr>
          </a:p>
          <a:p>
            <a:endParaRPr lang="en-US" sz="2400" b="1" dirty="0" smtClean="0">
              <a:solidFill>
                <a:schemeClr val="bg1"/>
              </a:solidFill>
            </a:endParaRPr>
          </a:p>
          <a:p>
            <a:r>
              <a:rPr lang="en-US" sz="2400" b="1" dirty="0" smtClean="0">
                <a:solidFill>
                  <a:schemeClr val="bg1"/>
                </a:solidFill>
              </a:rPr>
              <a:t>3.Audience </a:t>
            </a:r>
            <a:r>
              <a:rPr lang="en-US" sz="2400" b="1" dirty="0">
                <a:solidFill>
                  <a:schemeClr val="bg1"/>
                </a:solidFill>
              </a:rPr>
              <a:t>development</a:t>
            </a:r>
            <a:endParaRPr lang="en-US" sz="2400" b="1" dirty="0">
              <a:solidFill>
                <a:schemeClr val="bg1"/>
              </a:solidFill>
            </a:endParaRPr>
          </a:p>
        </p:txBody>
      </p:sp>
    </p:spTree>
    <p:extLst>
      <p:ext uri="{BB962C8B-B14F-4D97-AF65-F5344CB8AC3E}">
        <p14:creationId xmlns:p14="http://schemas.microsoft.com/office/powerpoint/2010/main" val="40009920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95350"/>
          </a:xfrm>
          <a:solidFill>
            <a:schemeClr val="accent3">
              <a:lumMod val="60000"/>
              <a:lumOff val="40000"/>
            </a:schemeClr>
          </a:solidFill>
        </p:spPr>
        <p:txBody>
          <a:bodyPr/>
          <a:lstStyle/>
          <a:p>
            <a:pPr algn="ctr"/>
            <a:r>
              <a:rPr lang="en-US" sz="4000" dirty="0" smtClean="0">
                <a:solidFill>
                  <a:schemeClr val="accent3">
                    <a:lumMod val="75000"/>
                  </a:schemeClr>
                </a:solidFill>
              </a:rPr>
              <a:t>Thank you!</a:t>
            </a:r>
            <a:endParaRPr lang="en-US" sz="4000" dirty="0">
              <a:solidFill>
                <a:schemeClr val="accent3">
                  <a:lumMod val="75000"/>
                </a:schemeClr>
              </a:solidFill>
            </a:endParaRPr>
          </a:p>
        </p:txBody>
      </p:sp>
      <p:sp>
        <p:nvSpPr>
          <p:cNvPr id="3" name="Content Placeholder 2"/>
          <p:cNvSpPr>
            <a:spLocks noGrp="1"/>
          </p:cNvSpPr>
          <p:nvPr>
            <p:ph idx="1"/>
          </p:nvPr>
        </p:nvSpPr>
        <p:spPr>
          <a:xfrm>
            <a:off x="685800" y="971550"/>
            <a:ext cx="7825740" cy="2951588"/>
          </a:xfrm>
        </p:spPr>
        <p:txBody>
          <a:bodyPr>
            <a:noAutofit/>
          </a:bodyPr>
          <a:lstStyle/>
          <a:p>
            <a:pPr algn="ctr"/>
            <a:r>
              <a:rPr lang="en-US" sz="2800" dirty="0" smtClean="0"/>
              <a:t>Tracy Buchanan – tracyb@philaculture.org</a:t>
            </a:r>
          </a:p>
          <a:p>
            <a:pPr algn="ctr"/>
            <a:endParaRPr lang="en-US" sz="2800" dirty="0" smtClean="0"/>
          </a:p>
          <a:p>
            <a:pPr algn="ctr"/>
            <a:r>
              <a:rPr lang="en-US" sz="2800" dirty="0" smtClean="0"/>
              <a:t>Erin De Rosa – erind@philaculture.org</a:t>
            </a:r>
          </a:p>
          <a:p>
            <a:pPr algn="ctr"/>
            <a:endParaRPr lang="en-US" sz="2800" dirty="0" smtClean="0"/>
          </a:p>
          <a:p>
            <a:pPr algn="ctr"/>
            <a:r>
              <a:rPr lang="en-US" sz="2800" dirty="0" smtClean="0"/>
              <a:t>Cliff Stevens - cliff@culturespots.com</a:t>
            </a:r>
            <a:endParaRPr lang="en-US" sz="2800" dirty="0"/>
          </a:p>
        </p:txBody>
      </p:sp>
    </p:spTree>
    <p:extLst>
      <p:ext uri="{BB962C8B-B14F-4D97-AF65-F5344CB8AC3E}">
        <p14:creationId xmlns:p14="http://schemas.microsoft.com/office/powerpoint/2010/main" val="15414001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Custom 1">
      <a:dk1>
        <a:srgbClr val="000000"/>
      </a:dk1>
      <a:lt1>
        <a:srgbClr val="FFFFFF"/>
      </a:lt1>
      <a:dk2>
        <a:srgbClr val="434342"/>
      </a:dk2>
      <a:lt2>
        <a:srgbClr val="CDD7D9"/>
      </a:lt2>
      <a:accent1>
        <a:srgbClr val="000000"/>
      </a:accent1>
      <a:accent2>
        <a:srgbClr val="E14B58"/>
      </a:accent2>
      <a:accent3>
        <a:srgbClr val="00BEE2"/>
      </a:accent3>
      <a:accent4>
        <a:srgbClr val="8A549F"/>
      </a:accent4>
      <a:accent5>
        <a:srgbClr val="9E2C6A"/>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324</TotalTime>
  <Words>1280</Words>
  <Application>Microsoft Office PowerPoint</Application>
  <PresentationFormat>On-screen Show (16:9)</PresentationFormat>
  <Paragraphs>161</Paragraphs>
  <Slides>25</Slides>
  <Notes>13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Angles</vt:lpstr>
      <vt:lpstr>   </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 Experience Conference 2016</vt:lpstr>
      <vt:lpstr>Presentation topics:</vt:lpstr>
      <vt:lpstr>STAMP + CultureSpots empowers young audiences with “DIY - Do It Yourself” and “UGC - User Generated Content”</vt:lpstr>
      <vt:lpstr>CultureSpots   client support for the Cultural Alliance keeps lines of communication open, flexible, personal and reliable.</vt:lpstr>
      <vt:lpstr>STAMP + CultureSpots provides Teen Council members with in-person, hands-on audio tour production training, best practices workshops, events and txt/email availability.</vt:lpstr>
      <vt:lpstr>STAMP + CultureSpots  enabled museums to connect with young audiences by leveraging the web and mobile technologies they already know and love.</vt:lpstr>
      <vt:lpstr>Where are there opportunities to improve upon and extend these kinds of collaborations?</vt:lpstr>
      <vt:lpstr>BONUS: Who else is doing this nearby?</vt:lpstr>
      <vt:lpstr>   </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DeRosa</dc:creator>
  <cp:lastModifiedBy>Erin DeRosa</cp:lastModifiedBy>
  <cp:revision>41</cp:revision>
  <dcterms:created xsi:type="dcterms:W3CDTF">2016-09-16T20:16:50Z</dcterms:created>
  <dcterms:modified xsi:type="dcterms:W3CDTF">2016-10-07T14:24:56Z</dcterms:modified>
</cp:coreProperties>
</file>