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35"/>
  </p:notesMasterIdLst>
  <p:sldIdLst>
    <p:sldId id="256" r:id="rId3"/>
    <p:sldId id="300" r:id="rId4"/>
    <p:sldId id="290" r:id="rId5"/>
    <p:sldId id="297" r:id="rId6"/>
    <p:sldId id="257" r:id="rId7"/>
    <p:sldId id="258" r:id="rId8"/>
    <p:sldId id="277" r:id="rId9"/>
    <p:sldId id="298" r:id="rId10"/>
    <p:sldId id="310" r:id="rId11"/>
    <p:sldId id="301" r:id="rId12"/>
    <p:sldId id="302" r:id="rId13"/>
    <p:sldId id="304" r:id="rId14"/>
    <p:sldId id="306" r:id="rId15"/>
    <p:sldId id="308" r:id="rId16"/>
    <p:sldId id="309" r:id="rId17"/>
    <p:sldId id="294" r:id="rId18"/>
    <p:sldId id="270" r:id="rId19"/>
    <p:sldId id="311" r:id="rId20"/>
    <p:sldId id="299" r:id="rId21"/>
    <p:sldId id="280" r:id="rId22"/>
    <p:sldId id="274" r:id="rId23"/>
    <p:sldId id="273" r:id="rId24"/>
    <p:sldId id="272" r:id="rId25"/>
    <p:sldId id="312" r:id="rId26"/>
    <p:sldId id="293" r:id="rId27"/>
    <p:sldId id="313" r:id="rId28"/>
    <p:sldId id="314" r:id="rId29"/>
    <p:sldId id="315" r:id="rId30"/>
    <p:sldId id="316" r:id="rId31"/>
    <p:sldId id="317" r:id="rId32"/>
    <p:sldId id="289" r:id="rId33"/>
    <p:sldId id="296"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137" autoAdjust="0"/>
  </p:normalViewPr>
  <p:slideViewPr>
    <p:cSldViewPr>
      <p:cViewPr>
        <p:scale>
          <a:sx n="100" d="100"/>
          <a:sy n="100" d="100"/>
        </p:scale>
        <p:origin x="-1944" y="8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42936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Museum of Modern</a:t>
            </a:r>
            <a:r>
              <a:rPr lang="en-US" baseline="0" dirty="0" smtClean="0"/>
              <a:t> art was founded in 1929 as an educational institution – link to the mission </a:t>
            </a:r>
          </a:p>
          <a:p>
            <a:endParaRPr lang="en-US" baseline="0" dirty="0" smtClean="0"/>
          </a:p>
          <a:p>
            <a:r>
              <a:rPr lang="en-US" dirty="0" smtClean="0"/>
              <a:t>--Our ambition -- To be the most engaging museum of modern and contemporary</a:t>
            </a:r>
            <a:r>
              <a:rPr lang="en-US" baseline="0" dirty="0" smtClean="0"/>
              <a:t> art – for everyone. </a:t>
            </a:r>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2894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Our desire is to create a welcoming entry experience</a:t>
            </a:r>
            <a:endParaRPr lang="en-US" dirty="0" smtClean="0"/>
          </a:p>
          <a:p>
            <a:endParaRPr lang="en-US" dirty="0" smtClean="0"/>
          </a:p>
          <a:p>
            <a:r>
              <a:rPr lang="en-US" dirty="0" smtClean="0"/>
              <a:t>Why did we form the lobby task</a:t>
            </a:r>
            <a:r>
              <a:rPr lang="en-US" baseline="0" dirty="0" smtClean="0"/>
              <a:t> force</a:t>
            </a:r>
            <a:r>
              <a:rPr lang="en-US" dirty="0" smtClean="0"/>
              <a:t>?</a:t>
            </a:r>
          </a:p>
          <a:p>
            <a:endParaRPr lang="en-US" dirty="0" smtClean="0"/>
          </a:p>
          <a:p>
            <a:r>
              <a:rPr lang="en-US" dirty="0" smtClean="0"/>
              <a:t>The overall driver</a:t>
            </a:r>
            <a:r>
              <a:rPr lang="en-US" baseline="0" dirty="0" smtClean="0"/>
              <a:t> came from MoMA’s goal to be the most engaging museum in the world. The way you feel at entry and throughout your visit has a very significant impact on the quality of your interaction with the art and your overall impression of the institution</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686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following are the challenges we’re working with:</a:t>
            </a:r>
            <a:endParaRPr lang="en-US" dirty="0" smtClean="0"/>
          </a:p>
          <a:p>
            <a:pPr marL="171450" indent="-171450">
              <a:buFont typeface="Arial" panose="020B0604020202020204" pitchFamily="34" charset="0"/>
              <a:buChar char="•"/>
            </a:pPr>
            <a:r>
              <a:rPr lang="en-US" dirty="0" smtClean="0"/>
              <a:t>Multiple entry points to the building and to the galleries make the entry experience inherently complex (walk through the floor plan)</a:t>
            </a:r>
          </a:p>
          <a:p>
            <a:pPr marL="171450" indent="-171450">
              <a:buFont typeface="Arial" panose="020B0604020202020204" pitchFamily="34" charset="0"/>
              <a:buChar char="•"/>
            </a:pPr>
            <a:r>
              <a:rPr lang="en-US" dirty="0" smtClean="0"/>
              <a:t>A very robust</a:t>
            </a:r>
            <a:r>
              <a:rPr lang="en-US" baseline="0" dirty="0" smtClean="0"/>
              <a:t> and varied exhibition program including films, performance and sometimes challenging are requires us to be especial good and communicating what's on and making visits feel comfortable her so they can enjoy the program to the fullest- program changing daily</a:t>
            </a:r>
            <a:endParaRPr lang="en-US" dirty="0" smtClean="0"/>
          </a:p>
          <a:p>
            <a:pPr marL="171450" indent="-171450">
              <a:buFont typeface="Arial" panose="020B0604020202020204" pitchFamily="34" charset="0"/>
              <a:buChar char="•"/>
            </a:pPr>
            <a:r>
              <a:rPr lang="en-US" dirty="0" smtClean="0"/>
              <a:t>Growing attendance requires increased efficiencies</a:t>
            </a:r>
          </a:p>
          <a:p>
            <a:pPr marL="171450" indent="-171450">
              <a:buFont typeface="Arial" panose="020B0604020202020204" pitchFamily="34" charset="0"/>
              <a:buChar char="•"/>
            </a:pPr>
            <a:r>
              <a:rPr lang="en-US" dirty="0" smtClean="0"/>
              <a:t>Diverse and constantly</a:t>
            </a:r>
            <a:r>
              <a:rPr lang="en-US" baseline="0" dirty="0" smtClean="0"/>
              <a:t> changing visitor demographics requires us to adapt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2955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1" dirty="0" smtClean="0"/>
              <a:t>Chiara: </a:t>
            </a:r>
            <a:r>
              <a:rPr lang="en-US" dirty="0" smtClean="0"/>
              <a:t>Cross departmental group – people came together</a:t>
            </a:r>
            <a:r>
              <a:rPr lang="en-US" baseline="0" dirty="0" smtClean="0"/>
              <a:t> to form the lobby task force, was initially formed to tackle peak time issues- started meeting weekly and worked with an outside consultant initially to help us define goals and parameters, to identify different areas requiring attention and what we hoped to accomplish to improve visitor experience </a:t>
            </a:r>
          </a:p>
          <a:p>
            <a:pPr lvl="0">
              <a:spcBef>
                <a:spcPts val="0"/>
              </a:spcBef>
              <a:buNone/>
            </a:pPr>
            <a:endParaRPr lang="en-US" baseline="0" dirty="0" smtClean="0"/>
          </a:p>
          <a:p>
            <a:pPr lvl="0">
              <a:spcBef>
                <a:spcPts val="0"/>
              </a:spcBef>
              <a:buNone/>
            </a:pPr>
            <a:r>
              <a:rPr lang="en-US" baseline="0" dirty="0" smtClean="0"/>
              <a:t>The problem of visitor experience is inherently cross departmental</a:t>
            </a:r>
            <a:endParaRPr dirty="0"/>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2"/>
              </a:buClr>
              <a:buSzPct val="25000"/>
              <a:buFont typeface="Calibri"/>
              <a:buNone/>
            </a:pPr>
            <a:r>
              <a:rPr lang="en-US" b="1" i="0" u="none" strike="noStrike" cap="none" dirty="0" err="1" smtClean="0">
                <a:solidFill>
                  <a:srgbClr val="222222"/>
                </a:solidFill>
                <a:latin typeface="MoMAGothic-Text" pitchFamily="2" charset="0"/>
                <a:ea typeface="Verdana"/>
                <a:cs typeface="Verdana"/>
                <a:sym typeface="Verdana"/>
              </a:rPr>
              <a:t>Eliana</a:t>
            </a:r>
            <a:r>
              <a:rPr lang="en-US" b="1" i="0" u="none" strike="noStrike" cap="none" dirty="0" smtClean="0">
                <a:solidFill>
                  <a:srgbClr val="222222"/>
                </a:solidFill>
                <a:latin typeface="MoMAGothic-Text" pitchFamily="2" charset="0"/>
                <a:ea typeface="Verdana"/>
                <a:cs typeface="Verdana"/>
                <a:sym typeface="Verdana"/>
              </a:rPr>
              <a:t>:</a:t>
            </a:r>
          </a:p>
          <a:p>
            <a:pPr marL="0" marR="0" lvl="0" indent="0" algn="l" rtl="0">
              <a:lnSpc>
                <a:spcPct val="115000"/>
              </a:lnSpc>
              <a:spcBef>
                <a:spcPts val="0"/>
              </a:spcBef>
              <a:spcAft>
                <a:spcPts val="0"/>
              </a:spcAft>
              <a:buClr>
                <a:schemeClr val="dk2"/>
              </a:buClr>
              <a:buSzPct val="25000"/>
              <a:buFont typeface="Calibri"/>
              <a:buNone/>
            </a:pPr>
            <a:endParaRPr lang="en-US" b="1" i="0" u="none" strike="noStrike" cap="none" dirty="0" smtClean="0">
              <a:solidFill>
                <a:srgbClr val="222222"/>
              </a:solidFill>
              <a:latin typeface="MoMAGothic-Text" pitchFamily="2" charset="0"/>
              <a:ea typeface="Verdana"/>
              <a:cs typeface="Verdana"/>
              <a:sym typeface="Verdana"/>
            </a:endParaRPr>
          </a:p>
          <a:p>
            <a:pPr marL="0" marR="0" lvl="0" indent="0" algn="l" rtl="0">
              <a:lnSpc>
                <a:spcPct val="115000"/>
              </a:lnSpc>
              <a:spcBef>
                <a:spcPts val="0"/>
              </a:spcBef>
              <a:spcAft>
                <a:spcPts val="0"/>
              </a:spcAft>
              <a:buClr>
                <a:schemeClr val="dk2"/>
              </a:buClr>
              <a:buSzPct val="25000"/>
              <a:buFont typeface="Calibri"/>
              <a:buNone/>
            </a:pPr>
            <a:r>
              <a:rPr lang="en-US" b="1" i="0" u="none" strike="noStrike" cap="none" dirty="0" smtClean="0">
                <a:solidFill>
                  <a:srgbClr val="222222"/>
                </a:solidFill>
                <a:latin typeface="MoMAGothic-Text" pitchFamily="2" charset="0"/>
                <a:ea typeface="Verdana"/>
                <a:cs typeface="Verdana"/>
                <a:sym typeface="Verdana"/>
              </a:rPr>
              <a:t>How</a:t>
            </a:r>
            <a:r>
              <a:rPr lang="en-US" b="1" i="0" u="none" strike="noStrike" cap="none" baseline="0" dirty="0" smtClean="0">
                <a:solidFill>
                  <a:srgbClr val="222222"/>
                </a:solidFill>
                <a:latin typeface="MoMAGothic-Text" pitchFamily="2" charset="0"/>
                <a:ea typeface="Verdana"/>
                <a:cs typeface="Verdana"/>
                <a:sym typeface="Verdana"/>
              </a:rPr>
              <a:t> we determined and agreed on these goals– helped us be all on the same page and everything we did/prioritization was governed by this set of goals</a:t>
            </a:r>
          </a:p>
          <a:p>
            <a:pPr marL="0" marR="0" lvl="0" indent="0" algn="l" rtl="0">
              <a:lnSpc>
                <a:spcPct val="115000"/>
              </a:lnSpc>
              <a:spcBef>
                <a:spcPts val="0"/>
              </a:spcBef>
              <a:spcAft>
                <a:spcPts val="0"/>
              </a:spcAft>
              <a:buClr>
                <a:schemeClr val="dk2"/>
              </a:buClr>
              <a:buSzPct val="25000"/>
              <a:buFont typeface="Calibri"/>
              <a:buNone/>
            </a:pPr>
            <a:endParaRPr lang="en-US" b="1" i="0" u="none" strike="noStrike" cap="none" baseline="0" dirty="0" smtClean="0">
              <a:solidFill>
                <a:srgbClr val="222222"/>
              </a:solidFill>
              <a:latin typeface="MoMAGothic-Text" pitchFamily="2" charset="0"/>
              <a:ea typeface="Verdana"/>
              <a:cs typeface="Verdana"/>
              <a:sym typeface="Verdana"/>
            </a:endParaRPr>
          </a:p>
          <a:p>
            <a:pPr marL="0" marR="0" lvl="0" indent="0" algn="l" rtl="0">
              <a:lnSpc>
                <a:spcPct val="115000"/>
              </a:lnSpc>
              <a:spcBef>
                <a:spcPts val="0"/>
              </a:spcBef>
              <a:spcAft>
                <a:spcPts val="0"/>
              </a:spcAft>
              <a:buClr>
                <a:schemeClr val="dk2"/>
              </a:buClr>
              <a:buSzPct val="25000"/>
              <a:buFont typeface="Calibri"/>
              <a:buNone/>
            </a:pPr>
            <a:r>
              <a:rPr lang="en-US" b="1" i="0" u="none" strike="noStrike" cap="none" dirty="0" smtClean="0">
                <a:solidFill>
                  <a:srgbClr val="222222"/>
                </a:solidFill>
                <a:latin typeface="MoMAGothic-Text" pitchFamily="2" charset="0"/>
                <a:ea typeface="Verdana"/>
                <a:cs typeface="Verdana"/>
                <a:sym typeface="Verdana"/>
              </a:rPr>
              <a:t>Welcoming</a:t>
            </a:r>
            <a:r>
              <a:rPr lang="en-US" b="0" i="0" u="none" strike="noStrike" cap="none" dirty="0" smtClean="0">
                <a:solidFill>
                  <a:srgbClr val="222222"/>
                </a:solidFill>
                <a:latin typeface="MoMAGothic-Text" pitchFamily="2" charset="0"/>
                <a:ea typeface="Verdana"/>
                <a:cs typeface="Verdana"/>
                <a:sym typeface="Verdana"/>
              </a:rPr>
              <a:t> </a:t>
            </a:r>
          </a:p>
          <a:p>
            <a:pPr marL="457200" marR="0" lvl="0" indent="-241300" algn="l" rtl="0">
              <a:lnSpc>
                <a:spcPct val="115000"/>
              </a:lnSpc>
              <a:spcBef>
                <a:spcPts val="0"/>
              </a:spcBef>
              <a:spcAft>
                <a:spcPts val="0"/>
              </a:spcAft>
              <a:buClr>
                <a:srgbClr val="222222"/>
              </a:buClr>
              <a:buSzPct val="100000"/>
              <a:buFont typeface="Verdana"/>
              <a:buChar char="•"/>
            </a:pPr>
            <a:r>
              <a:rPr lang="en-US" sz="1200" b="0" i="0" u="none" strike="noStrike" cap="none" dirty="0" smtClean="0">
                <a:solidFill>
                  <a:srgbClr val="7F7F7F"/>
                </a:solidFill>
                <a:latin typeface="MoMAGothic-Text" pitchFamily="2" charset="0"/>
                <a:ea typeface="Verdana"/>
                <a:cs typeface="Verdana"/>
                <a:sym typeface="Verdana"/>
              </a:rPr>
              <a:t>Make hospitality and the human touch central to the lobby experience</a:t>
            </a:r>
          </a:p>
          <a:p>
            <a:pPr marL="457200" marR="0" lvl="0" indent="-241300" algn="l" rtl="0">
              <a:lnSpc>
                <a:spcPct val="115000"/>
              </a:lnSpc>
              <a:spcBef>
                <a:spcPts val="0"/>
              </a:spcBef>
              <a:spcAft>
                <a:spcPts val="0"/>
              </a:spcAft>
              <a:buClr>
                <a:srgbClr val="222222"/>
              </a:buClr>
              <a:buSzPct val="100000"/>
              <a:buFont typeface="Verdana"/>
              <a:buChar char="•"/>
            </a:pPr>
            <a:r>
              <a:rPr lang="en-US" sz="1200" b="0" i="0" u="none" strike="noStrike" cap="none" dirty="0" smtClean="0">
                <a:solidFill>
                  <a:srgbClr val="7F7F7F"/>
                </a:solidFill>
                <a:latin typeface="MoMAGothic-Text" pitchFamily="2" charset="0"/>
                <a:ea typeface="Verdana"/>
                <a:cs typeface="Verdana"/>
                <a:sym typeface="Verdana"/>
              </a:rPr>
              <a:t>Exceed expectations at every moment</a:t>
            </a:r>
          </a:p>
          <a:p>
            <a:pPr marL="215900">
              <a:spcAft>
                <a:spcPts val="0"/>
              </a:spcAft>
              <a:buClr>
                <a:srgbClr val="222222"/>
              </a:buClr>
              <a:buSzPct val="100000"/>
            </a:pPr>
            <a:endParaRPr lang="en-US" sz="1100" dirty="0" smtClean="0">
              <a:solidFill>
                <a:srgbClr val="7F7F7F"/>
              </a:solidFill>
              <a:latin typeface="MoMAGothic-Text" pitchFamily="2" charset="0"/>
              <a:ea typeface="Verdana"/>
              <a:cs typeface="Verdana"/>
              <a:sym typeface="Verdana"/>
            </a:endParaRPr>
          </a:p>
          <a:p>
            <a:pPr marL="215900">
              <a:spcAft>
                <a:spcPts val="0"/>
              </a:spcAft>
              <a:buClr>
                <a:srgbClr val="222222"/>
              </a:buClr>
              <a:buSzPct val="100000"/>
            </a:pPr>
            <a:r>
              <a:rPr lang="en-US" b="1" dirty="0" smtClean="0">
                <a:solidFill>
                  <a:srgbClr val="222222"/>
                </a:solidFill>
                <a:latin typeface="MoMAGothic-Text" pitchFamily="2" charset="0"/>
                <a:ea typeface="Verdana"/>
                <a:cs typeface="Verdana"/>
                <a:sym typeface="Verdana"/>
              </a:rPr>
              <a:t>Clear</a:t>
            </a:r>
            <a:endParaRPr lang="en-US" sz="1100" b="0" i="0" u="none" strike="noStrike" cap="none" dirty="0" smtClean="0">
              <a:solidFill>
                <a:srgbClr val="7F7F7F"/>
              </a:solidFill>
              <a:latin typeface="MoMAGothic-Text" pitchFamily="2" charset="0"/>
              <a:ea typeface="Verdana"/>
              <a:cs typeface="Verdana"/>
              <a:sym typeface="Verdana"/>
            </a:endParaRPr>
          </a:p>
          <a:p>
            <a:pPr marL="457200" indent="-241300">
              <a:spcAft>
                <a:spcPts val="0"/>
              </a:spcAft>
              <a:buClr>
                <a:srgbClr val="222222"/>
              </a:buClr>
              <a:buSzPct val="100000"/>
              <a:buFont typeface="Verdana"/>
              <a:buChar char="•"/>
            </a:pPr>
            <a:r>
              <a:rPr lang="en-US" sz="1200" dirty="0" smtClean="0">
                <a:solidFill>
                  <a:srgbClr val="7F7F7F"/>
                </a:solidFill>
                <a:latin typeface="MoMAGothic-Text" pitchFamily="2" charset="0"/>
                <a:ea typeface="Verdana"/>
                <a:cs typeface="Verdana"/>
                <a:sym typeface="Verdana"/>
              </a:rPr>
              <a:t>Entry must be legible to diverse and non-English speaker visitor base</a:t>
            </a:r>
          </a:p>
          <a:p>
            <a:pPr marL="457200" lvl="0" indent="-241300">
              <a:spcAft>
                <a:spcPts val="0"/>
              </a:spcAft>
              <a:buClr>
                <a:srgbClr val="222222"/>
              </a:buClr>
              <a:buSzPct val="100000"/>
              <a:buFont typeface="Verdana"/>
              <a:buChar char="•"/>
            </a:pPr>
            <a:r>
              <a:rPr lang="en-US" sz="1200" dirty="0" smtClean="0">
                <a:solidFill>
                  <a:srgbClr val="7F7F7F"/>
                </a:solidFill>
                <a:latin typeface="MoMAGothic-Text" pitchFamily="2" charset="0"/>
                <a:ea typeface="Verdana"/>
                <a:cs typeface="Verdana"/>
                <a:sym typeface="Verdana"/>
              </a:rPr>
              <a:t>Simplicity should be a guiding principle</a:t>
            </a:r>
          </a:p>
          <a:p>
            <a:pPr marL="0" marR="0" lvl="0" indent="0" algn="l" rtl="0">
              <a:lnSpc>
                <a:spcPct val="115000"/>
              </a:lnSpc>
              <a:spcBef>
                <a:spcPts val="0"/>
              </a:spcBef>
              <a:spcAft>
                <a:spcPts val="0"/>
              </a:spcAft>
              <a:buClr>
                <a:schemeClr val="dk2"/>
              </a:buClr>
              <a:buSzPct val="25000"/>
              <a:buFont typeface="Arial"/>
              <a:buNone/>
            </a:pPr>
            <a:endParaRPr lang="en-US" sz="1200" b="1" i="0" u="none" strike="noStrike" cap="none" dirty="0" smtClean="0">
              <a:solidFill>
                <a:srgbClr val="222222"/>
              </a:solidFill>
              <a:latin typeface="MoMAGothic-Text" pitchFamily="2" charset="0"/>
              <a:ea typeface="Verdana"/>
              <a:cs typeface="Verdana"/>
              <a:sym typeface="Verdana"/>
            </a:endParaRPr>
          </a:p>
          <a:p>
            <a:pPr marL="0" marR="0" lvl="0" indent="0" algn="l" rtl="0">
              <a:lnSpc>
                <a:spcPct val="115000"/>
              </a:lnSpc>
              <a:spcBef>
                <a:spcPts val="0"/>
              </a:spcBef>
              <a:spcAft>
                <a:spcPts val="0"/>
              </a:spcAft>
              <a:buClr>
                <a:schemeClr val="dk1"/>
              </a:buClr>
              <a:buSzPct val="25000"/>
              <a:buFont typeface="Arial"/>
              <a:buNone/>
            </a:pPr>
            <a:r>
              <a:rPr lang="en-US" b="1" i="0" u="none" strike="noStrike" cap="none" dirty="0" smtClean="0">
                <a:solidFill>
                  <a:srgbClr val="222222"/>
                </a:solidFill>
                <a:latin typeface="MoMAGothic-Text" pitchFamily="2" charset="0"/>
                <a:ea typeface="Verdana"/>
                <a:cs typeface="Verdana"/>
                <a:sym typeface="Verdana"/>
              </a:rPr>
              <a:t>     Cohesive </a:t>
            </a:r>
          </a:p>
          <a:p>
            <a:pPr marL="457200" marR="0" lvl="0" indent="-241300" algn="l" rtl="0">
              <a:lnSpc>
                <a:spcPct val="115000"/>
              </a:lnSpc>
              <a:spcBef>
                <a:spcPts val="0"/>
              </a:spcBef>
              <a:spcAft>
                <a:spcPts val="0"/>
              </a:spcAft>
              <a:buClr>
                <a:srgbClr val="222222"/>
              </a:buClr>
              <a:buSzPct val="100000"/>
              <a:buFont typeface="Verdana"/>
              <a:buChar char="•"/>
            </a:pPr>
            <a:r>
              <a:rPr lang="en-US" sz="1200" b="0" i="0" u="none" strike="noStrike" cap="none" dirty="0" smtClean="0">
                <a:solidFill>
                  <a:srgbClr val="7F7F7F"/>
                </a:solidFill>
                <a:latin typeface="MoMAGothic-Text" pitchFamily="2" charset="0"/>
                <a:ea typeface="Verdana"/>
                <a:cs typeface="Verdana"/>
                <a:sym typeface="Verdana"/>
              </a:rPr>
              <a:t>Avoid information overload </a:t>
            </a:r>
          </a:p>
          <a:p>
            <a:pPr marL="457200" marR="0" lvl="0" indent="-241300" algn="l" rtl="0">
              <a:lnSpc>
                <a:spcPct val="115000"/>
              </a:lnSpc>
              <a:spcBef>
                <a:spcPts val="0"/>
              </a:spcBef>
              <a:spcAft>
                <a:spcPts val="0"/>
              </a:spcAft>
              <a:buClr>
                <a:srgbClr val="222222"/>
              </a:buClr>
              <a:buSzPct val="100000"/>
              <a:buFont typeface="Verdana"/>
              <a:buChar char="•"/>
            </a:pPr>
            <a:r>
              <a:rPr lang="en-US" sz="1200" b="0" i="0" u="none" strike="noStrike" cap="none" dirty="0" smtClean="0">
                <a:solidFill>
                  <a:srgbClr val="7F7F7F"/>
                </a:solidFill>
                <a:latin typeface="MoMAGothic-Text" pitchFamily="2" charset="0"/>
                <a:ea typeface="Verdana"/>
                <a:cs typeface="Verdana"/>
                <a:sym typeface="Verdana"/>
              </a:rPr>
              <a:t>Project the Museum’s identity and create a sense of arrival </a:t>
            </a:r>
          </a:p>
          <a:p>
            <a:pPr marL="457200" marR="0" lvl="0" indent="-241300" algn="l" rtl="0">
              <a:lnSpc>
                <a:spcPct val="115000"/>
              </a:lnSpc>
              <a:spcBef>
                <a:spcPts val="0"/>
              </a:spcBef>
              <a:spcAft>
                <a:spcPts val="0"/>
              </a:spcAft>
              <a:buClr>
                <a:srgbClr val="222222"/>
              </a:buClr>
              <a:buSzPct val="100000"/>
              <a:buFont typeface="Verdana"/>
              <a:buChar char="•"/>
            </a:pPr>
            <a:r>
              <a:rPr lang="en-US" sz="1200" b="0" i="0" u="none" strike="noStrike" cap="none" dirty="0" smtClean="0">
                <a:solidFill>
                  <a:srgbClr val="7F7F7F"/>
                </a:solidFill>
                <a:latin typeface="MoMAGothic-Text" pitchFamily="2" charset="0"/>
                <a:ea typeface="Verdana"/>
                <a:cs typeface="Verdana"/>
                <a:sym typeface="Verdana"/>
              </a:rPr>
              <a:t>Art in the lobby should be integral</a:t>
            </a:r>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 name="Shape 2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lvl="0" indent="0">
              <a:lnSpc>
                <a:spcPct val="115000"/>
              </a:lnSpc>
              <a:buClr>
                <a:schemeClr val="dk2"/>
              </a:buClr>
              <a:buSzPct val="25000"/>
              <a:buFont typeface="Arial" panose="020B0604020202020204" pitchFamily="34" charset="0"/>
              <a:buNone/>
            </a:pPr>
            <a:r>
              <a:rPr lang="en-US" sz="1200" b="1" dirty="0" err="1" smtClean="0">
                <a:solidFill>
                  <a:srgbClr val="7F7F7F"/>
                </a:solidFill>
                <a:latin typeface="MoMAGothic-Text" pitchFamily="2" charset="0"/>
                <a:ea typeface="Verdana"/>
                <a:cs typeface="Verdana"/>
                <a:sym typeface="Verdana"/>
              </a:rPr>
              <a:t>Eliana</a:t>
            </a:r>
            <a:r>
              <a:rPr lang="en-US" sz="1200" b="1" dirty="0" smtClean="0">
                <a:solidFill>
                  <a:srgbClr val="7F7F7F"/>
                </a:solidFill>
                <a:latin typeface="MoMAGothic-Text" pitchFamily="2" charset="0"/>
                <a:ea typeface="Verdana"/>
                <a:cs typeface="Verdana"/>
                <a:sym typeface="Verdana"/>
              </a:rPr>
              <a:t>:</a:t>
            </a:r>
          </a:p>
          <a:p>
            <a:pPr marL="0" lvl="0" indent="0">
              <a:lnSpc>
                <a:spcPct val="115000"/>
              </a:lnSpc>
              <a:buClr>
                <a:schemeClr val="dk2"/>
              </a:buClr>
              <a:buSzPct val="25000"/>
              <a:buFont typeface="Arial" panose="020B0604020202020204" pitchFamily="34" charset="0"/>
              <a:buNone/>
            </a:pPr>
            <a:endParaRPr lang="en-US" sz="1200" dirty="0" smtClean="0">
              <a:solidFill>
                <a:srgbClr val="7F7F7F"/>
              </a:solidFill>
              <a:latin typeface="MoMAGothic-Text" pitchFamily="2" charset="0"/>
              <a:ea typeface="Verdana"/>
              <a:cs typeface="Verdana"/>
              <a:sym typeface="Verdana"/>
            </a:endParaRPr>
          </a:p>
          <a:p>
            <a:pPr marL="171450" lvl="0" indent="-171450">
              <a:lnSpc>
                <a:spcPct val="115000"/>
              </a:lnSpc>
              <a:buClr>
                <a:schemeClr val="dk2"/>
              </a:buClr>
              <a:buSzPct val="25000"/>
              <a:buFont typeface="Arial"/>
              <a:buChar char="•"/>
            </a:pPr>
            <a:r>
              <a:rPr lang="en-US" sz="1200" dirty="0" smtClean="0">
                <a:solidFill>
                  <a:srgbClr val="7F7F7F"/>
                </a:solidFill>
                <a:latin typeface="MoMAGothic-Text" pitchFamily="2" charset="0"/>
                <a:ea typeface="Verdana"/>
                <a:cs typeface="Verdana"/>
                <a:sym typeface="Verdana"/>
              </a:rPr>
              <a:t>Regular tests should be iterative. Being comfortable with failure is an important part of the process</a:t>
            </a:r>
          </a:p>
          <a:p>
            <a:pPr marL="285750" lvl="0" indent="-285750">
              <a:lnSpc>
                <a:spcPct val="115000"/>
              </a:lnSpc>
              <a:buClr>
                <a:schemeClr val="dk2"/>
              </a:buClr>
              <a:buSzPct val="25000"/>
              <a:buFont typeface="Arial" panose="020B0604020202020204" pitchFamily="34" charset="0"/>
              <a:buChar char="•"/>
            </a:pPr>
            <a:endParaRPr lang="en-US" sz="1200" dirty="0" smtClean="0">
              <a:solidFill>
                <a:srgbClr val="7F7F7F"/>
              </a:solidFill>
              <a:latin typeface="MoMAGothic-Text" pitchFamily="2" charset="0"/>
              <a:ea typeface="Verdana"/>
              <a:cs typeface="Verdana"/>
              <a:sym typeface="Verdana"/>
            </a:endParaRPr>
          </a:p>
          <a:p>
            <a:pPr marL="342900" lvl="0" indent="-342900">
              <a:lnSpc>
                <a:spcPct val="115000"/>
              </a:lnSpc>
              <a:buClr>
                <a:schemeClr val="dk2"/>
              </a:buClr>
              <a:buSzPct val="25000"/>
              <a:buFont typeface="Arial" panose="020B0604020202020204" pitchFamily="34" charset="0"/>
              <a:buChar char="•"/>
            </a:pPr>
            <a:r>
              <a:rPr lang="en-US" sz="1200" dirty="0" smtClean="0">
                <a:solidFill>
                  <a:srgbClr val="7F7F7F"/>
                </a:solidFill>
                <a:latin typeface="MoMAGothic-Text" pitchFamily="2" charset="0"/>
                <a:ea typeface="Verdana"/>
                <a:cs typeface="Verdana"/>
                <a:sym typeface="Verdana"/>
              </a:rPr>
              <a:t>Learning from tests should inform longer term goals and provide evidence for the need for larger projects when applicable </a:t>
            </a:r>
          </a:p>
          <a:p>
            <a:pPr marL="285750" lvl="0" indent="-285750">
              <a:lnSpc>
                <a:spcPct val="115000"/>
              </a:lnSpc>
              <a:buClr>
                <a:schemeClr val="dk2"/>
              </a:buClr>
              <a:buSzPct val="25000"/>
              <a:buFont typeface="Arial" panose="020B0604020202020204" pitchFamily="34" charset="0"/>
              <a:buChar char="•"/>
            </a:pPr>
            <a:endParaRPr lang="en-US" sz="1200" dirty="0" smtClean="0">
              <a:solidFill>
                <a:srgbClr val="7F7F7F"/>
              </a:solidFill>
              <a:latin typeface="MoMAGothic-Text" pitchFamily="2" charset="0"/>
              <a:ea typeface="Verdana"/>
              <a:cs typeface="Verdana"/>
              <a:sym typeface="Verdana"/>
            </a:endParaRPr>
          </a:p>
          <a:p>
            <a:pPr marL="342900" lvl="0" indent="-342900">
              <a:lnSpc>
                <a:spcPct val="115000"/>
              </a:lnSpc>
              <a:buClr>
                <a:schemeClr val="dk2"/>
              </a:buClr>
              <a:buSzPct val="25000"/>
              <a:buFont typeface="Arial" panose="020B0604020202020204" pitchFamily="34" charset="0"/>
              <a:buChar char="•"/>
            </a:pPr>
            <a:r>
              <a:rPr lang="en-US" sz="1200" dirty="0" smtClean="0">
                <a:solidFill>
                  <a:srgbClr val="7F7F7F"/>
                </a:solidFill>
                <a:latin typeface="MoMAGothic-Text" pitchFamily="2" charset="0"/>
                <a:ea typeface="Verdana"/>
                <a:cs typeface="Verdana"/>
                <a:sym typeface="Verdana"/>
              </a:rPr>
              <a:t>All models tested must be flexible and adaptable to respond to changing programs and physical building</a:t>
            </a:r>
          </a:p>
          <a:p>
            <a:pPr marL="342900" lvl="0" indent="-342900">
              <a:lnSpc>
                <a:spcPct val="115000"/>
              </a:lnSpc>
              <a:buClr>
                <a:schemeClr val="dk2"/>
              </a:buClr>
              <a:buSzPct val="25000"/>
              <a:buFont typeface="Arial" panose="020B0604020202020204" pitchFamily="34" charset="0"/>
              <a:buChar char="•"/>
            </a:pPr>
            <a:endParaRPr lang="en-US" sz="1200" b="1" dirty="0" smtClean="0">
              <a:solidFill>
                <a:srgbClr val="7F7F7F"/>
              </a:solidFill>
              <a:latin typeface="MoMAGothic-Text" pitchFamily="2" charset="0"/>
              <a:ea typeface="Verdana"/>
              <a:cs typeface="Verdana"/>
              <a:sym typeface="Verdana"/>
            </a:endParaRPr>
          </a:p>
          <a:p>
            <a:pPr>
              <a:lnSpc>
                <a:spcPct val="115000"/>
              </a:lnSpc>
              <a:buClr>
                <a:schemeClr val="dk2"/>
              </a:buClr>
              <a:buSzPct val="25000"/>
            </a:pPr>
            <a:r>
              <a:rPr lang="en-US" sz="1200" b="1" dirty="0" smtClean="0">
                <a:solidFill>
                  <a:srgbClr val="222222"/>
                </a:solidFill>
                <a:latin typeface="MoMAGothic-Text" pitchFamily="2" charset="0"/>
                <a:ea typeface="Verdana"/>
                <a:cs typeface="Verdana"/>
                <a:sym typeface="Verdana"/>
              </a:rPr>
              <a:t>Testing and evaluation</a:t>
            </a:r>
          </a:p>
          <a:p>
            <a:pPr marL="342900" lvl="0" indent="-342900">
              <a:lnSpc>
                <a:spcPct val="115000"/>
              </a:lnSpc>
              <a:buClr>
                <a:schemeClr val="dk2"/>
              </a:buClr>
              <a:buSzPct val="25000"/>
              <a:buFont typeface="Arial" panose="020B0604020202020204" pitchFamily="34" charset="0"/>
              <a:buChar char="•"/>
            </a:pPr>
            <a:endParaRPr lang="en-US" sz="1200" dirty="0" smtClean="0">
              <a:solidFill>
                <a:srgbClr val="7F7F7F"/>
              </a:solidFill>
              <a:latin typeface="MoMAGothic-Text" pitchFamily="2" charset="0"/>
              <a:ea typeface="Verdana"/>
              <a:cs typeface="Verdana"/>
              <a:sym typeface="Verdana"/>
            </a:endParaRPr>
          </a:p>
          <a:p>
            <a:pPr marL="285750" indent="-285750">
              <a:spcBef>
                <a:spcPts val="800"/>
              </a:spcBef>
              <a:buClr>
                <a:schemeClr val="dk1"/>
              </a:buClr>
              <a:buSzPct val="100000"/>
              <a:buFont typeface="Arial" panose="020B0604020202020204" pitchFamily="34" charset="0"/>
              <a:buChar char="•"/>
            </a:pPr>
            <a:r>
              <a:rPr lang="en-US" sz="1200" dirty="0" smtClean="0">
                <a:solidFill>
                  <a:schemeClr val="bg1">
                    <a:lumMod val="50000"/>
                  </a:schemeClr>
                </a:solidFill>
                <a:latin typeface="MoMAGothic-Text" pitchFamily="2" charset="0"/>
                <a:ea typeface="Verdana"/>
                <a:cs typeface="Verdana"/>
                <a:sym typeface="Verdana"/>
              </a:rPr>
              <a:t>Visitor Surveys</a:t>
            </a:r>
          </a:p>
          <a:p>
            <a:pPr marL="285750" indent="-285750">
              <a:spcBef>
                <a:spcPts val="800"/>
              </a:spcBef>
              <a:buClr>
                <a:schemeClr val="dk1"/>
              </a:buClr>
              <a:buSzPct val="100000"/>
              <a:buFont typeface="Arial" panose="020B0604020202020204" pitchFamily="34" charset="0"/>
              <a:buChar char="•"/>
            </a:pPr>
            <a:r>
              <a:rPr lang="en-US" sz="1200" dirty="0" smtClean="0">
                <a:solidFill>
                  <a:schemeClr val="bg1">
                    <a:lumMod val="50000"/>
                  </a:schemeClr>
                </a:solidFill>
                <a:latin typeface="MoMAGothic-Text" pitchFamily="2" charset="0"/>
                <a:ea typeface="Verdana"/>
                <a:cs typeface="Verdana"/>
                <a:sym typeface="Verdana"/>
              </a:rPr>
              <a:t>Observations</a:t>
            </a:r>
          </a:p>
          <a:p>
            <a:pPr marL="285750" indent="-285750">
              <a:spcBef>
                <a:spcPts val="800"/>
              </a:spcBef>
              <a:buClr>
                <a:schemeClr val="dk1"/>
              </a:buClr>
              <a:buSzPct val="100000"/>
              <a:buFont typeface="Arial" panose="020B0604020202020204" pitchFamily="34" charset="0"/>
              <a:buChar char="•"/>
            </a:pPr>
            <a:r>
              <a:rPr lang="en-US" sz="1200" dirty="0" smtClean="0">
                <a:solidFill>
                  <a:schemeClr val="bg1">
                    <a:lumMod val="50000"/>
                  </a:schemeClr>
                </a:solidFill>
                <a:latin typeface="MoMAGothic-Text" pitchFamily="2" charset="0"/>
                <a:ea typeface="Verdana"/>
                <a:cs typeface="Verdana"/>
                <a:sym typeface="Verdana"/>
              </a:rPr>
              <a:t>Lobby Staff Focus Groups </a:t>
            </a:r>
          </a:p>
          <a:p>
            <a:pPr lvl="0">
              <a:spcBef>
                <a:spcPts val="0"/>
              </a:spcBef>
              <a:buNone/>
            </a:pPr>
            <a:endParaRPr lang="en-US" dirty="0"/>
          </a:p>
        </p:txBody>
      </p:sp>
      <p:sp>
        <p:nvSpPr>
          <p:cNvPr id="209" name="Shape 20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Sonya:</a:t>
            </a:r>
          </a:p>
          <a:p>
            <a:endParaRPr lang="en-US" b="1" baseline="0" dirty="0" smtClean="0"/>
          </a:p>
          <a:p>
            <a:r>
              <a:rPr lang="en-US" baseline="0" dirty="0" smtClean="0"/>
              <a:t>Lobby task force was recording the current issues that we were experiencing and we had identified some areas in the lobby that were confusing, unwelcoming…</a:t>
            </a:r>
          </a:p>
          <a:p>
            <a:endParaRPr lang="en-US" baseline="0" dirty="0" smtClean="0"/>
          </a:p>
          <a:p>
            <a:r>
              <a:rPr lang="en-US" baseline="0" dirty="0" smtClean="0"/>
              <a:t>Among other initiatives we have selected the three most impactful, from which we have learned more…</a:t>
            </a:r>
          </a:p>
          <a:p>
            <a:endParaRPr lang="en-US" baseline="0"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0274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Explain problem: </a:t>
            </a:r>
          </a:p>
        </p:txBody>
      </p:sp>
      <p:sp>
        <p:nvSpPr>
          <p:cNvPr id="151" name="Shape 15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lumMod val="50000"/>
                  </a:schemeClr>
                </a:solidFill>
                <a:latin typeface="MoMAGothic-Text" pitchFamily="2" charset="0"/>
                <a:ea typeface="Verdana"/>
                <a:cs typeface="Verdana"/>
                <a:sym typeface="Verdana"/>
              </a:rPr>
              <a:t>Create more welcoming language at entry door</a:t>
            </a:r>
          </a:p>
          <a:p>
            <a:r>
              <a:rPr lang="en-US" dirty="0" smtClean="0"/>
              <a:t>Changed,</a:t>
            </a:r>
            <a:r>
              <a:rPr lang="en-US" baseline="0" dirty="0" smtClean="0"/>
              <a:t> larger font size</a:t>
            </a:r>
          </a:p>
          <a:p>
            <a:r>
              <a:rPr lang="en-US" baseline="0" dirty="0" smtClean="0"/>
              <a:t>Simplified, easier to understand language</a:t>
            </a:r>
          </a:p>
          <a:p>
            <a:r>
              <a:rPr lang="en-US" dirty="0" smtClean="0"/>
              <a:t>Friendly</a:t>
            </a:r>
            <a:r>
              <a:rPr lang="en-US" baseline="0" dirty="0" smtClean="0"/>
              <a:t> icons, eliminated the no language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bg1">
                  <a:lumMod val="50000"/>
                </a:schemeClr>
              </a:solidFill>
              <a:latin typeface="MoMAGothic-Text" pitchFamily="2" charset="0"/>
              <a:ea typeface="Verdana"/>
              <a:cs typeface="Verdana"/>
              <a:sym typeface="Verdana"/>
            </a:endParaRPr>
          </a:p>
          <a:p>
            <a:endParaRPr lang="en-US" dirty="0"/>
          </a:p>
        </p:txBody>
      </p:sp>
    </p:spTree>
    <p:extLst>
      <p:ext uri="{BB962C8B-B14F-4D97-AF65-F5344CB8AC3E}">
        <p14:creationId xmlns:p14="http://schemas.microsoft.com/office/powerpoint/2010/main" val="1518167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Verdana"/>
                <a:ea typeface="Verdana"/>
                <a:cs typeface="Verdana"/>
                <a:sym typeface="Verdana"/>
              </a:rPr>
              <a:t>Determined that while there is a clear need for program information in the lobby, the 53rd street entrance is not the right location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smtClean="0">
              <a:solidFill>
                <a:schemeClr val="dk1"/>
              </a:solidFill>
              <a:latin typeface="Verdana"/>
              <a:ea typeface="Verdana"/>
              <a:cs typeface="Verdana"/>
              <a:sym typeface="Verdana"/>
            </a:endParaRPr>
          </a:p>
          <a:p>
            <a:pPr marL="0" lvl="0" indent="0">
              <a:spcBef>
                <a:spcPts val="0"/>
              </a:spcBef>
              <a:buFont typeface="Arial" panose="020B0604020202020204" pitchFamily="34" charset="0"/>
              <a:buNone/>
            </a:pPr>
            <a:r>
              <a:rPr lang="en-US" sz="1200" dirty="0" smtClean="0">
                <a:solidFill>
                  <a:schemeClr val="bg1">
                    <a:lumMod val="50000"/>
                  </a:schemeClr>
                </a:solidFill>
                <a:latin typeface="MoMAGothic-Text" pitchFamily="2" charset="0"/>
              </a:rPr>
              <a:t>1. Notes</a:t>
            </a:r>
            <a:r>
              <a:rPr lang="en-US" sz="1200" baseline="0" dirty="0" smtClean="0">
                <a:solidFill>
                  <a:schemeClr val="bg1">
                    <a:lumMod val="50000"/>
                  </a:schemeClr>
                </a:solidFill>
                <a:latin typeface="MoMAGothic-Text" pitchFamily="2" charset="0"/>
              </a:rPr>
              <a:t> for point 1</a:t>
            </a:r>
            <a:endParaRPr lang="en-US" sz="1200" dirty="0" smtClean="0">
              <a:solidFill>
                <a:schemeClr val="bg1">
                  <a:lumMod val="50000"/>
                </a:schemeClr>
              </a:solidFill>
              <a:latin typeface="MoMAGothic-Text" pitchFamily="2" charset="0"/>
            </a:endParaRPr>
          </a:p>
          <a:p>
            <a:pPr marL="285750" lvl="0" indent="-285750">
              <a:spcBef>
                <a:spcPts val="0"/>
              </a:spcBef>
              <a:buFont typeface="Arial" panose="020B0604020202020204" pitchFamily="34" charset="0"/>
              <a:buChar char="•"/>
            </a:pPr>
            <a:r>
              <a:rPr lang="en-US" sz="1200" dirty="0" smtClean="0">
                <a:solidFill>
                  <a:schemeClr val="bg1">
                    <a:lumMod val="50000"/>
                  </a:schemeClr>
                </a:solidFill>
                <a:latin typeface="MoMAGothic-Text" pitchFamily="2" charset="0"/>
              </a:rPr>
              <a:t>There was a 25% increase of average daily questions in the lobby after the program wall was installed. Of those, directional questions to the galleries increased 42%</a:t>
            </a:r>
            <a:r>
              <a:rPr lang="en-US" sz="1200" baseline="0" dirty="0" smtClean="0">
                <a:solidFill>
                  <a:schemeClr val="bg1">
                    <a:lumMod val="50000"/>
                  </a:schemeClr>
                </a:solidFill>
                <a:latin typeface="MoMAGothic-Text" pitchFamily="2" charset="0"/>
              </a:rPr>
              <a:t> telling us it wasn’t serving its </a:t>
            </a:r>
            <a:r>
              <a:rPr lang="en-US" sz="1200" baseline="0" dirty="0" err="1" smtClean="0">
                <a:solidFill>
                  <a:schemeClr val="bg1">
                    <a:lumMod val="50000"/>
                  </a:schemeClr>
                </a:solidFill>
                <a:latin typeface="MoMAGothic-Text" pitchFamily="2" charset="0"/>
              </a:rPr>
              <a:t>wayfinding</a:t>
            </a:r>
            <a:r>
              <a:rPr lang="en-US" sz="1200" baseline="0" dirty="0" smtClean="0">
                <a:solidFill>
                  <a:schemeClr val="bg1">
                    <a:lumMod val="50000"/>
                  </a:schemeClr>
                </a:solidFill>
                <a:latin typeface="MoMAGothic-Text" pitchFamily="2" charset="0"/>
              </a:rPr>
              <a:t> purpose</a:t>
            </a:r>
          </a:p>
          <a:p>
            <a:pPr marL="285750" lvl="0" indent="-285750">
              <a:spcBef>
                <a:spcPts val="0"/>
              </a:spcBef>
              <a:buFont typeface="Arial" panose="020B0604020202020204" pitchFamily="34" charset="0"/>
              <a:buChar char="•"/>
            </a:pPr>
            <a:r>
              <a:rPr lang="en-US" sz="1200" baseline="0" dirty="0" smtClean="0">
                <a:solidFill>
                  <a:schemeClr val="bg1">
                    <a:lumMod val="50000"/>
                  </a:schemeClr>
                </a:solidFill>
                <a:latin typeface="MoMAGothic-Text" pitchFamily="2" charset="0"/>
              </a:rPr>
              <a:t>Visitors were focused on purchasing tickets and checking their coats at that point in the lobby and couldn’t focus on program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smtClean="0">
              <a:solidFill>
                <a:schemeClr val="dk1"/>
              </a:solidFill>
              <a:latin typeface="Calibri"/>
              <a:ea typeface="Calibri"/>
              <a:cs typeface="Calibri"/>
              <a:sym typeface="Calibri"/>
            </a:endParaRPr>
          </a:p>
          <a:p>
            <a:pPr lvl="0">
              <a:spcBef>
                <a:spcPts val="0"/>
              </a:spcBef>
              <a:buNone/>
            </a:pPr>
            <a:endParaRPr dirty="0"/>
          </a:p>
        </p:txBody>
      </p:sp>
      <p:sp>
        <p:nvSpPr>
          <p:cNvPr id="170" name="Shape 17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bg1">
                  <a:lumMod val="50000"/>
                </a:schemeClr>
              </a:solidFill>
              <a:latin typeface="MoMAGothic-Text" pitchFamily="2" charset="0"/>
              <a:ea typeface="Verdana"/>
              <a:cs typeface="Verdana"/>
              <a:sym typeface="Verdan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lumMod val="50000"/>
                  </a:schemeClr>
                </a:solidFill>
                <a:latin typeface="MoMAGothic-Text" pitchFamily="2" charset="0"/>
                <a:ea typeface="Verdana"/>
                <a:cs typeface="Verdana"/>
                <a:sym typeface="Verdana"/>
              </a:rPr>
              <a:t>It’s by the elevators, they</a:t>
            </a:r>
            <a:r>
              <a:rPr lang="en-US" sz="1200" b="1" baseline="0" dirty="0" smtClean="0">
                <a:solidFill>
                  <a:schemeClr val="bg1">
                    <a:lumMod val="50000"/>
                  </a:schemeClr>
                </a:solidFill>
                <a:latin typeface="MoMAGothic-Text" pitchFamily="2" charset="0"/>
                <a:ea typeface="Verdana"/>
                <a:cs typeface="Verdana"/>
                <a:sym typeface="Verdana"/>
              </a:rPr>
              <a:t> were identified as a good location because they are used often and they create a core of vertical information for the visitor looking for the next space to visit</a:t>
            </a:r>
            <a:endParaRPr lang="en-US" sz="1200" b="1" dirty="0" smtClean="0">
              <a:solidFill>
                <a:schemeClr val="bg1">
                  <a:lumMod val="50000"/>
                </a:schemeClr>
              </a:solidFill>
              <a:latin typeface="MoMAGothic-Text" pitchFamily="2" charset="0"/>
              <a:ea typeface="Verdana"/>
              <a:cs typeface="Verdana"/>
              <a:sym typeface="Verdana"/>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Second slide: </a:t>
            </a:r>
            <a:r>
              <a:rPr lang="en-US" sz="1200" b="0" i="0" u="none" strike="noStrike" cap="none" dirty="0" smtClean="0">
                <a:solidFill>
                  <a:schemeClr val="dk1"/>
                </a:solidFill>
                <a:latin typeface="Calibri"/>
                <a:ea typeface="Calibri"/>
                <a:cs typeface="Calibri"/>
                <a:sym typeface="Calibri"/>
              </a:rPr>
              <a:t>This was a resounding success however in order to be feasible for the long-term, the directory must be digital as it is too time consuming and expensive to update in physical form</a:t>
            </a:r>
          </a:p>
          <a:p>
            <a:endParaRPr 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0996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a:buNone/>
              <a:tabLst/>
              <a:defRPr/>
            </a:pPr>
            <a:endParaRPr lang="en-US" sz="1800" b="1" dirty="0" smtClean="0">
              <a:solidFill>
                <a:schemeClr val="bg1">
                  <a:lumMod val="50000"/>
                </a:schemeClr>
              </a:solidFill>
              <a:latin typeface="MoMAGothic-Text" pitchFamily="2" charset="0"/>
              <a:ea typeface="Verdana"/>
              <a:cs typeface="Verdana"/>
              <a:sym typeface="Verdana"/>
            </a:endParaRPr>
          </a:p>
          <a:p>
            <a:pPr marL="0" marR="0" lvl="0" indent="0" algn="ctr" defTabSz="914400" rtl="0" eaLnBrk="1" fontAlgn="auto" latinLnBrk="0" hangingPunct="1">
              <a:lnSpc>
                <a:spcPct val="100000"/>
              </a:lnSpc>
              <a:spcBef>
                <a:spcPts val="0"/>
              </a:spcBef>
              <a:spcAft>
                <a:spcPts val="0"/>
              </a:spcAft>
              <a:buClr>
                <a:schemeClr val="dk1"/>
              </a:buClr>
              <a:buSzPct val="25000"/>
              <a:buFont typeface="Arial"/>
              <a:buNone/>
              <a:tabLst/>
              <a:defRPr/>
            </a:pPr>
            <a:endParaRPr lang="en-US" sz="1800" b="1" dirty="0" smtClean="0">
              <a:solidFill>
                <a:schemeClr val="bg1">
                  <a:lumMod val="50000"/>
                </a:schemeClr>
              </a:solidFill>
              <a:latin typeface="MoMAGothic-Text" pitchFamily="2" charset="0"/>
              <a:ea typeface="Verdana"/>
              <a:cs typeface="Verdana"/>
              <a:sym typeface="Verdana"/>
            </a:endParaRPr>
          </a:p>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800" b="1" dirty="0" smtClean="0">
                <a:solidFill>
                  <a:schemeClr val="bg1">
                    <a:lumMod val="50000"/>
                  </a:schemeClr>
                </a:solidFill>
                <a:latin typeface="MoMAGothic-Text" pitchFamily="2" charset="0"/>
                <a:ea typeface="Verdana"/>
                <a:cs typeface="Verdana"/>
                <a:sym typeface="Verdana"/>
              </a:rPr>
              <a:t>Prior to this experiment the information desks were tucked away, under the escalators, so</a:t>
            </a:r>
            <a:r>
              <a:rPr lang="en-US" sz="1800" b="1" baseline="0" dirty="0" smtClean="0">
                <a:solidFill>
                  <a:schemeClr val="bg1">
                    <a:lumMod val="50000"/>
                  </a:schemeClr>
                </a:solidFill>
                <a:latin typeface="MoMAGothic-Text" pitchFamily="2" charset="0"/>
                <a:ea typeface="Verdana"/>
                <a:cs typeface="Verdana"/>
                <a:sym typeface="Verdana"/>
              </a:rPr>
              <a:t> not very easy to find upon entry, not as welcoming, we wanted to</a:t>
            </a:r>
            <a:endParaRPr lang="en-US" sz="1800" dirty="0" smtClean="0">
              <a:solidFill>
                <a:srgbClr val="7F7F7F"/>
              </a:solidFill>
            </a:endParaRPr>
          </a:p>
          <a:p>
            <a:pPr lvl="0" algn="l">
              <a:spcBef>
                <a:spcPts val="0"/>
              </a:spcBef>
              <a:buClr>
                <a:schemeClr val="dk1"/>
              </a:buClr>
              <a:buSzPct val="25000"/>
              <a:buFont typeface="Arial"/>
              <a:buNone/>
            </a:pPr>
            <a:r>
              <a:rPr lang="en-US" sz="1800" dirty="0" smtClean="0">
                <a:solidFill>
                  <a:srgbClr val="7F7F7F"/>
                </a:solidFill>
              </a:rPr>
              <a:t>Provide </a:t>
            </a:r>
            <a:r>
              <a:rPr lang="en-US" sz="1800" dirty="0">
                <a:solidFill>
                  <a:srgbClr val="7F7F7F"/>
                </a:solidFill>
              </a:rPr>
              <a:t>a desk that </a:t>
            </a:r>
            <a:r>
              <a:rPr lang="en-US" sz="1800" dirty="0" smtClean="0">
                <a:solidFill>
                  <a:srgbClr val="7F7F7F"/>
                </a:solidFill>
              </a:rPr>
              <a:t>could</a:t>
            </a:r>
            <a:r>
              <a:rPr lang="en-US" sz="1800" baseline="0" dirty="0" smtClean="0">
                <a:solidFill>
                  <a:srgbClr val="7F7F7F"/>
                </a:solidFill>
              </a:rPr>
              <a:t> </a:t>
            </a:r>
            <a:r>
              <a:rPr lang="en-US" sz="1800" dirty="0" smtClean="0">
                <a:solidFill>
                  <a:srgbClr val="7F7F7F"/>
                </a:solidFill>
              </a:rPr>
              <a:t>offer </a:t>
            </a:r>
            <a:r>
              <a:rPr lang="en-US" sz="1800" dirty="0">
                <a:solidFill>
                  <a:srgbClr val="7F7F7F"/>
                </a:solidFill>
              </a:rPr>
              <a:t>a more human touch in a more central </a:t>
            </a:r>
            <a:r>
              <a:rPr lang="en-US" sz="1800" dirty="0" smtClean="0">
                <a:solidFill>
                  <a:srgbClr val="7F7F7F"/>
                </a:solidFill>
              </a:rPr>
              <a:t>location  (do we have an image of the desk under the escalator?</a:t>
            </a:r>
            <a:r>
              <a:rPr lang="en-US" sz="1800" baseline="0" dirty="0" smtClean="0">
                <a:solidFill>
                  <a:srgbClr val="7F7F7F"/>
                </a:solidFill>
              </a:rPr>
              <a:t>)</a:t>
            </a:r>
            <a:endParaRPr lang="en-US" sz="1800" dirty="0">
              <a:solidFill>
                <a:srgbClr val="7F7F7F"/>
              </a:solidFill>
            </a:endParaRPr>
          </a:p>
          <a:p>
            <a:pPr marL="0" lvl="0" indent="0">
              <a:spcBef>
                <a:spcPts val="0"/>
              </a:spcBef>
              <a:buFont typeface="Arial" panose="020B0604020202020204" pitchFamily="34" charset="0"/>
              <a:buNone/>
            </a:pPr>
            <a:endParaRPr lang="en-US" sz="1200" baseline="0" dirty="0" smtClean="0">
              <a:solidFill>
                <a:schemeClr val="bg1">
                  <a:lumMod val="50000"/>
                </a:schemeClr>
              </a:solidFill>
              <a:latin typeface="MoMAGothic-Text" pitchFamily="2" charset="0"/>
            </a:endParaRPr>
          </a:p>
          <a:p>
            <a:pPr marL="285750" lvl="0" indent="-285750">
              <a:spcBef>
                <a:spcPts val="0"/>
              </a:spcBef>
              <a:buFont typeface="Arial" panose="020B0604020202020204" pitchFamily="34" charset="0"/>
              <a:buChar char="•"/>
            </a:pPr>
            <a:endParaRPr lang="en-US" sz="1200" baseline="0" dirty="0" smtClean="0">
              <a:solidFill>
                <a:schemeClr val="bg1">
                  <a:lumMod val="50000"/>
                </a:schemeClr>
              </a:solidFill>
              <a:latin typeface="MoMAGothic-Text"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solidFill>
                  <a:schemeClr val="bg1">
                    <a:lumMod val="50000"/>
                  </a:schemeClr>
                </a:solidFill>
                <a:latin typeface="MoMAGothic-Text" pitchFamily="2" charset="0"/>
              </a:rPr>
              <a:t>The information desk placement filled a needed function by creating a space for more relaxed conversations and taking stress away from the staff at the entry points and ticket-selling locations</a:t>
            </a:r>
          </a:p>
          <a:p>
            <a:pPr marL="285750" lvl="0" indent="-285750">
              <a:spcBef>
                <a:spcPts val="0"/>
              </a:spcBef>
              <a:buFont typeface="Arial" panose="020B0604020202020204" pitchFamily="34" charset="0"/>
              <a:buChar char="•"/>
            </a:pPr>
            <a:endParaRPr lang="en-US" sz="1200" baseline="0" dirty="0" smtClean="0">
              <a:solidFill>
                <a:schemeClr val="bg1">
                  <a:lumMod val="50000"/>
                </a:schemeClr>
              </a:solidFill>
              <a:latin typeface="MoMAGothic-Text" pitchFamily="2" charset="0"/>
            </a:endParaRPr>
          </a:p>
          <a:p>
            <a:pPr marL="285750" lvl="0" indent="-285750">
              <a:spcBef>
                <a:spcPts val="0"/>
              </a:spcBef>
              <a:buFont typeface="Arial" panose="020B0604020202020204" pitchFamily="34" charset="0"/>
              <a:buChar char="•"/>
            </a:pPr>
            <a:endParaRPr lang="en-US" sz="1200" baseline="0" dirty="0" smtClean="0">
              <a:solidFill>
                <a:schemeClr val="bg1">
                  <a:lumMod val="50000"/>
                </a:schemeClr>
              </a:solidFill>
              <a:latin typeface="MoMAGothic-Text" pitchFamily="2" charset="0"/>
            </a:endParaRPr>
          </a:p>
          <a:p>
            <a:pPr marL="0" lvl="0" indent="0">
              <a:spcBef>
                <a:spcPts val="0"/>
              </a:spcBef>
              <a:buFont typeface="Arial" panose="020B0604020202020204" pitchFamily="34" charset="0"/>
              <a:buNone/>
            </a:pPr>
            <a:r>
              <a:rPr lang="en-US" sz="1200" dirty="0" smtClean="0">
                <a:solidFill>
                  <a:schemeClr val="bg1">
                    <a:lumMod val="50000"/>
                  </a:schemeClr>
                </a:solidFill>
                <a:latin typeface="MoMAGothic-Text" pitchFamily="2" charset="0"/>
              </a:rPr>
              <a:t>2. Notes for point 2</a:t>
            </a:r>
          </a:p>
          <a:p>
            <a:pPr marL="285750" lvl="0" indent="-285750">
              <a:spcBef>
                <a:spcPts val="0"/>
              </a:spcBef>
              <a:buFont typeface="Arial" panose="020B0604020202020204" pitchFamily="34" charset="0"/>
              <a:buChar char="•"/>
            </a:pPr>
            <a:r>
              <a:rPr lang="en-US" sz="1200" dirty="0" smtClean="0">
                <a:solidFill>
                  <a:schemeClr val="bg1">
                    <a:lumMod val="50000"/>
                  </a:schemeClr>
                </a:solidFill>
                <a:latin typeface="MoMAGothic-Text" pitchFamily="2" charset="0"/>
              </a:rPr>
              <a:t>30% of all questions (informational and directional) in the lobby were absorbed at the new information desk. Questions at the north gallery entrance / scanner position decreased. </a:t>
            </a:r>
          </a:p>
          <a:p>
            <a:pPr lvl="0" algn="l">
              <a:spcBef>
                <a:spcPts val="0"/>
              </a:spcBef>
              <a:buNone/>
            </a:pPr>
            <a:endParaRPr dirty="0"/>
          </a:p>
        </p:txBody>
      </p:sp>
      <p:sp>
        <p:nvSpPr>
          <p:cNvPr id="193" name="Shape 19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bg1">
                    <a:lumMod val="50000"/>
                  </a:schemeClr>
                </a:solidFill>
                <a:latin typeface="MoMAGothic-Text" pitchFamily="2" charset="0"/>
              </a:rPr>
              <a:t>What we found out through</a:t>
            </a:r>
            <a:r>
              <a:rPr lang="en-US" sz="1800" b="1" baseline="0" dirty="0" smtClean="0">
                <a:solidFill>
                  <a:schemeClr val="bg1">
                    <a:lumMod val="50000"/>
                  </a:schemeClr>
                </a:solidFill>
                <a:latin typeface="MoMAGothic-Text" pitchFamily="2" charset="0"/>
              </a:rPr>
              <a:t> evaluation/survey is that t</a:t>
            </a:r>
            <a:r>
              <a:rPr lang="en-US" sz="1800" b="1" dirty="0" smtClean="0">
                <a:solidFill>
                  <a:schemeClr val="bg1">
                    <a:lumMod val="50000"/>
                  </a:schemeClr>
                </a:solidFill>
                <a:latin typeface="MoMAGothic-Text" pitchFamily="2" charset="0"/>
              </a:rPr>
              <a:t>he program wall was effective in introducing visitors to new program information, however it was placed too early in the journey through the lobby</a:t>
            </a:r>
          </a:p>
          <a:p>
            <a:pPr marL="0" lvl="0" indent="0">
              <a:spcBef>
                <a:spcPts val="0"/>
              </a:spcBef>
              <a:buFont typeface="Arial" panose="020B0604020202020204" pitchFamily="34" charset="0"/>
              <a:buNone/>
            </a:pPr>
            <a:endParaRPr lang="en-US" sz="1800" dirty="0" smtClean="0">
              <a:solidFill>
                <a:schemeClr val="bg1">
                  <a:lumMod val="50000"/>
                </a:schemeClr>
              </a:solidFill>
              <a:latin typeface="MoMAGothic-Text" pitchFamily="2" charset="0"/>
            </a:endParaRPr>
          </a:p>
          <a:p>
            <a:pPr marL="285750" lvl="0" indent="-285750">
              <a:spcBef>
                <a:spcPts val="0"/>
              </a:spcBef>
              <a:buFont typeface="Arial" panose="020B0604020202020204" pitchFamily="34" charset="0"/>
              <a:buChar char="•"/>
            </a:pPr>
            <a:endParaRPr lang="en-US" sz="1800" baseline="0" dirty="0" smtClean="0">
              <a:solidFill>
                <a:schemeClr val="bg1">
                  <a:lumMod val="50000"/>
                </a:schemeClr>
              </a:solidFill>
              <a:latin typeface="MoMAGothic-Text" pitchFamily="2" charset="0"/>
            </a:endParaRPr>
          </a:p>
          <a:p>
            <a:pPr marL="0" lvl="0" indent="0">
              <a:spcBef>
                <a:spcPts val="0"/>
              </a:spcBef>
              <a:buFont typeface="Arial" panose="020B0604020202020204" pitchFamily="34" charset="0"/>
              <a:buNone/>
            </a:pPr>
            <a:endParaRPr lang="en-US" sz="1800" dirty="0">
              <a:solidFill>
                <a:schemeClr val="bg1">
                  <a:lumMod val="50000"/>
                </a:schemeClr>
              </a:solidFill>
              <a:latin typeface="MoMAGothic-Text" pitchFamily="2" charset="0"/>
            </a:endParaRPr>
          </a:p>
        </p:txBody>
      </p:sp>
      <p:sp>
        <p:nvSpPr>
          <p:cNvPr id="216" name="Shape 21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indent="0">
              <a:buFont typeface="Arial" panose="020B0604020202020204" pitchFamily="34" charset="0"/>
              <a:buNone/>
            </a:pPr>
            <a:r>
              <a:rPr lang="en-US" b="1" dirty="0" smtClean="0">
                <a:solidFill>
                  <a:schemeClr val="bg1">
                    <a:lumMod val="50000"/>
                  </a:schemeClr>
                </a:solidFill>
                <a:latin typeface="MoMAGothic-Text" pitchFamily="2" charset="0"/>
              </a:rPr>
              <a:t>Chiara</a:t>
            </a:r>
          </a:p>
          <a:p>
            <a:pPr marL="0" indent="0">
              <a:buFont typeface="Arial" panose="020B0604020202020204" pitchFamily="34" charset="0"/>
              <a:buNone/>
            </a:pPr>
            <a:endParaRPr lang="en-US" dirty="0" smtClean="0">
              <a:solidFill>
                <a:schemeClr val="bg1">
                  <a:lumMod val="50000"/>
                </a:schemeClr>
              </a:solidFill>
              <a:latin typeface="MoMAGothic-Text" pitchFamily="2" charset="0"/>
            </a:endParaRPr>
          </a:p>
          <a:p>
            <a:pPr marL="0" indent="0">
              <a:buFont typeface="Arial" panose="020B0604020202020204" pitchFamily="34" charset="0"/>
              <a:buNone/>
            </a:pPr>
            <a:r>
              <a:rPr lang="en-US" dirty="0" smtClean="0">
                <a:solidFill>
                  <a:schemeClr val="bg1">
                    <a:lumMod val="50000"/>
                  </a:schemeClr>
                </a:solidFill>
                <a:latin typeface="MoMAGothic-Text" pitchFamily="2" charset="0"/>
              </a:rPr>
              <a:t>A number of different displays will be tested over the next year to inform a dynamic system Digital</a:t>
            </a:r>
            <a:r>
              <a:rPr lang="en-US" baseline="0" dirty="0" smtClean="0">
                <a:solidFill>
                  <a:schemeClr val="bg1">
                    <a:lumMod val="50000"/>
                  </a:schemeClr>
                </a:solidFill>
                <a:latin typeface="MoMAGothic-Text" pitchFamily="2" charset="0"/>
              </a:rPr>
              <a:t> Media </a:t>
            </a:r>
            <a:r>
              <a:rPr lang="en-US" dirty="0" smtClean="0">
                <a:solidFill>
                  <a:schemeClr val="bg1">
                    <a:lumMod val="50000"/>
                  </a:schemeClr>
                </a:solidFill>
                <a:latin typeface="MoMAGothic-Text" pitchFamily="2" charset="0"/>
              </a:rPr>
              <a:t>is building</a:t>
            </a:r>
          </a:p>
          <a:p>
            <a:pPr marL="0" indent="0">
              <a:buFont typeface="Arial" panose="020B0604020202020204" pitchFamily="34" charset="0"/>
              <a:buNone/>
            </a:pPr>
            <a:endParaRPr lang="en-US" dirty="0" smtClean="0">
              <a:solidFill>
                <a:schemeClr val="bg1">
                  <a:lumMod val="50000"/>
                </a:schemeClr>
              </a:solidFill>
              <a:latin typeface="MoMAGothic-Text" pitchFamily="2" charset="0"/>
            </a:endParaRPr>
          </a:p>
          <a:p>
            <a:r>
              <a:rPr lang="en-US" dirty="0" smtClean="0">
                <a:solidFill>
                  <a:schemeClr val="bg1">
                    <a:lumMod val="50000"/>
                  </a:schemeClr>
                </a:solidFill>
                <a:latin typeface="MoMAGothic-Text" pitchFamily="2" charset="0"/>
              </a:rPr>
              <a:t>We will be installing digital program </a:t>
            </a:r>
            <a:r>
              <a:rPr lang="en-US" b="1" dirty="0" smtClean="0">
                <a:solidFill>
                  <a:schemeClr val="bg1">
                    <a:lumMod val="50000"/>
                  </a:schemeClr>
                </a:solidFill>
                <a:latin typeface="MoMAGothic-Text" pitchFamily="2" charset="0"/>
              </a:rPr>
              <a:t>directories</a:t>
            </a:r>
            <a:r>
              <a:rPr lang="en-US" dirty="0" smtClean="0">
                <a:solidFill>
                  <a:schemeClr val="bg1">
                    <a:lumMod val="50000"/>
                  </a:schemeClr>
                </a:solidFill>
                <a:latin typeface="MoMAGothic-Text" pitchFamily="2" charset="0"/>
              </a:rPr>
              <a:t> on each floor at the elevators</a:t>
            </a:r>
          </a:p>
          <a:p>
            <a:endParaRPr lang="en-US" dirty="0" smtClean="0">
              <a:solidFill>
                <a:schemeClr val="bg1">
                  <a:lumMod val="50000"/>
                </a:schemeClr>
              </a:solidFill>
              <a:latin typeface="MoMAGothic-Text" pitchFamily="2" charset="0"/>
            </a:endParaRPr>
          </a:p>
          <a:p>
            <a:r>
              <a:rPr lang="en-US" dirty="0" smtClean="0">
                <a:solidFill>
                  <a:schemeClr val="bg1">
                    <a:lumMod val="50000"/>
                  </a:schemeClr>
                </a:solidFill>
                <a:latin typeface="MoMAGothic-Text" pitchFamily="2" charset="0"/>
              </a:rPr>
              <a:t>We installed </a:t>
            </a:r>
            <a:r>
              <a:rPr lang="en-US" b="1" dirty="0" smtClean="0">
                <a:solidFill>
                  <a:schemeClr val="bg1">
                    <a:lumMod val="50000"/>
                  </a:schemeClr>
                </a:solidFill>
                <a:latin typeface="MoMAGothic-Text" pitchFamily="2" charset="0"/>
              </a:rPr>
              <a:t>digital program screens further into the lobby at a central location</a:t>
            </a:r>
          </a:p>
          <a:p>
            <a:pPr marL="0" indent="0">
              <a:buFont typeface="Arial" panose="020B0604020202020204" pitchFamily="34" charset="0"/>
              <a:buNone/>
            </a:pPr>
            <a:endParaRPr lang="en-US" dirty="0" smtClean="0">
              <a:solidFill>
                <a:schemeClr val="bg1">
                  <a:lumMod val="50000"/>
                </a:schemeClr>
              </a:solidFill>
              <a:latin typeface="MoMAGothic-Text" pitchFamily="2" charset="0"/>
            </a:endParaRP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solidFill>
                  <a:schemeClr val="bg1">
                    <a:lumMod val="50000"/>
                  </a:schemeClr>
                </a:solidFill>
                <a:latin typeface="MoMAGothic-Text" pitchFamily="2" charset="0"/>
              </a:rPr>
              <a:t>Results</a:t>
            </a:r>
            <a:r>
              <a:rPr lang="en-US" baseline="0" dirty="0" smtClean="0">
                <a:solidFill>
                  <a:schemeClr val="bg1">
                    <a:lumMod val="50000"/>
                  </a:schemeClr>
                </a:solidFill>
                <a:latin typeface="MoMAGothic-Text" pitchFamily="2" charset="0"/>
              </a:rPr>
              <a:t> from recent observational study: </a:t>
            </a:r>
            <a:r>
              <a:rPr lang="en-US" dirty="0" smtClean="0">
                <a:solidFill>
                  <a:schemeClr val="bg1">
                    <a:lumMod val="50000"/>
                  </a:schemeClr>
                </a:solidFill>
                <a:latin typeface="MoMAGothic-Text" pitchFamily="2" charset="0"/>
              </a:rPr>
              <a:t>We experimented</a:t>
            </a:r>
            <a:r>
              <a:rPr lang="en-US" baseline="0" dirty="0" smtClean="0">
                <a:solidFill>
                  <a:schemeClr val="bg1">
                    <a:lumMod val="50000"/>
                  </a:schemeClr>
                </a:solidFill>
                <a:latin typeface="MoMAGothic-Text" pitchFamily="2" charset="0"/>
              </a:rPr>
              <a:t> </a:t>
            </a:r>
            <a:r>
              <a:rPr lang="en-US" dirty="0" smtClean="0">
                <a:solidFill>
                  <a:schemeClr val="bg1">
                    <a:lumMod val="50000"/>
                  </a:schemeClr>
                </a:solidFill>
                <a:latin typeface="MoMAGothic-Text" pitchFamily="2" charset="0"/>
              </a:rPr>
              <a:t>with content, design and rotation times to determine what is most effective</a:t>
            </a:r>
            <a:r>
              <a:rPr lang="en-US" baseline="0" dirty="0" smtClean="0">
                <a:solidFill>
                  <a:schemeClr val="bg1">
                    <a:lumMod val="50000"/>
                  </a:schemeClr>
                </a:solidFill>
                <a:latin typeface="MoMAGothic-Text" pitchFamily="2" charset="0"/>
              </a:rPr>
              <a:t> and we found that:</a:t>
            </a:r>
          </a:p>
          <a:p>
            <a:pPr marL="742950" lvl="1" indent="-285750">
              <a:buFont typeface="Arial" panose="020B0604020202020204" pitchFamily="34" charset="0"/>
              <a:buChar char="•"/>
            </a:pPr>
            <a:r>
              <a:rPr lang="en-US" baseline="0" dirty="0" smtClean="0">
                <a:solidFill>
                  <a:schemeClr val="bg1">
                    <a:lumMod val="50000"/>
                  </a:schemeClr>
                </a:solidFill>
                <a:latin typeface="MoMAGothic-Text" pitchFamily="2" charset="0"/>
              </a:rPr>
              <a:t>The On view slide is by far the most used</a:t>
            </a:r>
          </a:p>
          <a:p>
            <a:pPr marL="742950" lvl="1" indent="-285750">
              <a:buFont typeface="Arial" panose="020B0604020202020204" pitchFamily="34" charset="0"/>
              <a:buChar char="•"/>
            </a:pPr>
            <a:r>
              <a:rPr lang="en-US" baseline="0" dirty="0" smtClean="0">
                <a:solidFill>
                  <a:schemeClr val="bg1">
                    <a:lumMod val="50000"/>
                  </a:schemeClr>
                </a:solidFill>
                <a:latin typeface="MoMAGothic-Text" pitchFamily="2" charset="0"/>
              </a:rPr>
              <a:t>The screens are not useful to international visitors</a:t>
            </a:r>
          </a:p>
          <a:p>
            <a:pPr marL="742950" lvl="1" indent="-285750">
              <a:buFont typeface="Arial" panose="020B0604020202020204" pitchFamily="34" charset="0"/>
              <a:buChar char="•"/>
            </a:pPr>
            <a:r>
              <a:rPr lang="en-US" baseline="0" dirty="0" smtClean="0">
                <a:solidFill>
                  <a:schemeClr val="bg1">
                    <a:lumMod val="50000"/>
                  </a:schemeClr>
                </a:solidFill>
                <a:latin typeface="MoMAGothic-Text" pitchFamily="2" charset="0"/>
              </a:rPr>
              <a:t>This is very desirable real estate for different constituencies across the Museum so a clear mission for the screens is necessary to keep them uncluttered and focused</a:t>
            </a:r>
          </a:p>
          <a:p>
            <a:pPr marL="742950" lvl="1" indent="-285750">
              <a:buFont typeface="Arial" panose="020B0604020202020204" pitchFamily="34" charset="0"/>
              <a:buChar char="•"/>
            </a:pPr>
            <a:endParaRPr lang="en-US" baseline="0" dirty="0" smtClean="0">
              <a:solidFill>
                <a:schemeClr val="bg1">
                  <a:lumMod val="50000"/>
                </a:schemeClr>
              </a:solidFill>
              <a:latin typeface="MoMAGothic-Text" pitchFamily="2" charset="0"/>
            </a:endParaRPr>
          </a:p>
          <a:p>
            <a:pPr marL="285750" indent="-285750">
              <a:buFont typeface="Arial" panose="020B0604020202020204" pitchFamily="34" charset="0"/>
              <a:buChar char="•"/>
            </a:pPr>
            <a:endParaRPr lang="en-US" dirty="0" smtClean="0">
              <a:solidFill>
                <a:schemeClr val="bg1">
                  <a:lumMod val="50000"/>
                </a:schemeClr>
              </a:solidFill>
              <a:latin typeface="MoMAGothic-Text" pitchFamily="2" charset="0"/>
            </a:endParaRPr>
          </a:p>
        </p:txBody>
      </p:sp>
      <p:sp>
        <p:nvSpPr>
          <p:cNvPr id="223" name="Shape 22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smtClean="0">
                <a:solidFill>
                  <a:schemeClr val="bg1">
                    <a:lumMod val="50000"/>
                  </a:schemeClr>
                </a:solidFill>
                <a:latin typeface="MoMAGothic-Text" pitchFamily="2" charset="0"/>
              </a:rPr>
              <a:t>Sonya:</a:t>
            </a:r>
          </a:p>
          <a:p>
            <a:pPr marL="0" indent="0">
              <a:buFont typeface="Arial" panose="020B0604020202020204" pitchFamily="34" charset="0"/>
              <a:buNone/>
            </a:pPr>
            <a:endParaRPr lang="en-US" dirty="0" smtClean="0">
              <a:solidFill>
                <a:schemeClr val="bg1">
                  <a:lumMod val="50000"/>
                </a:schemeClr>
              </a:solidFill>
              <a:latin typeface="MoMAGothic-Text" pitchFamily="2" charset="0"/>
            </a:endParaRPr>
          </a:p>
          <a:p>
            <a:pPr marL="0" indent="0">
              <a:buFont typeface="Arial" panose="020B0604020202020204" pitchFamily="34" charset="0"/>
              <a:buNone/>
            </a:pPr>
            <a:r>
              <a:rPr lang="en-US" dirty="0" smtClean="0">
                <a:solidFill>
                  <a:schemeClr val="bg1">
                    <a:lumMod val="50000"/>
                  </a:schemeClr>
                </a:solidFill>
                <a:latin typeface="MoMAGothic-Text" pitchFamily="2" charset="0"/>
              </a:rPr>
              <a:t>Another initiative to</a:t>
            </a:r>
            <a:r>
              <a:rPr lang="en-US" baseline="0" dirty="0" smtClean="0">
                <a:solidFill>
                  <a:schemeClr val="bg1">
                    <a:lumMod val="50000"/>
                  </a:schemeClr>
                </a:solidFill>
                <a:latin typeface="MoMAGothic-Text" pitchFamily="2" charset="0"/>
              </a:rPr>
              <a:t> make a lasting impression for the visitor is the redesign of new tickets</a:t>
            </a:r>
            <a:endParaRPr lang="en-US" dirty="0" smtClean="0">
              <a:solidFill>
                <a:schemeClr val="bg1">
                  <a:lumMod val="50000"/>
                </a:schemeClr>
              </a:solidFill>
              <a:latin typeface="MoMAGothic-Text" pitchFamily="2" charset="0"/>
            </a:endParaRPr>
          </a:p>
          <a:p>
            <a:pPr marL="285750" indent="-285750">
              <a:buFont typeface="Arial" panose="020B0604020202020204" pitchFamily="34" charset="0"/>
              <a:buChar char="•"/>
            </a:pPr>
            <a:endParaRPr lang="en-US" dirty="0" smtClean="0">
              <a:solidFill>
                <a:schemeClr val="bg1">
                  <a:lumMod val="50000"/>
                </a:schemeClr>
              </a:solidFill>
              <a:latin typeface="MoMAGothic-Text" pitchFamily="2" charset="0"/>
            </a:endParaRPr>
          </a:p>
          <a:p>
            <a:pPr marL="285750" indent="-285750">
              <a:buFont typeface="Arial" panose="020B0604020202020204" pitchFamily="34" charset="0"/>
              <a:buChar char="•"/>
            </a:pPr>
            <a:r>
              <a:rPr lang="en-US" dirty="0" smtClean="0">
                <a:solidFill>
                  <a:schemeClr val="bg1">
                    <a:lumMod val="50000"/>
                  </a:schemeClr>
                </a:solidFill>
                <a:latin typeface="MoMAGothic-Text" pitchFamily="2" charset="0"/>
              </a:rPr>
              <a:t>In summer 2015 we switched to receipt paper tickets, as a test, with the launch of our new Acme ticketing system</a:t>
            </a:r>
          </a:p>
          <a:p>
            <a:pPr marL="285750" indent="-285750">
              <a:buFont typeface="Arial" panose="020B0604020202020204" pitchFamily="34" charset="0"/>
              <a:buChar char="•"/>
            </a:pPr>
            <a:r>
              <a:rPr lang="en-US" dirty="0" smtClean="0">
                <a:solidFill>
                  <a:schemeClr val="bg1">
                    <a:lumMod val="50000"/>
                  </a:schemeClr>
                </a:solidFill>
                <a:latin typeface="MoMAGothic-Text" pitchFamily="2" charset="0"/>
              </a:rPr>
              <a:t>Our research has shown that visitors are confused and disappointed by this kind of ticket (it was worth a shot to try something new though!)</a:t>
            </a:r>
          </a:p>
          <a:p>
            <a:pPr marL="285750" indent="-285750">
              <a:buFont typeface="Arial" panose="020B0604020202020204" pitchFamily="34" charset="0"/>
              <a:buChar char="•"/>
            </a:pPr>
            <a:r>
              <a:rPr lang="en-US" dirty="0" smtClean="0">
                <a:solidFill>
                  <a:schemeClr val="bg1">
                    <a:lumMod val="50000"/>
                  </a:schemeClr>
                </a:solidFill>
                <a:latin typeface="MoMAGothic-Text" pitchFamily="2" charset="0"/>
              </a:rPr>
              <a:t>Goal with the next admission ticket is to provide a more attractive keepsake, recognizing that the ticket is an important “touch point” and shapes how the visitor feels about the Museum</a:t>
            </a:r>
            <a:endParaRPr lang="en-US" dirty="0" smtClean="0">
              <a:latin typeface="MoMAGothic-Text" pitchFamily="2" charset="0"/>
            </a:endParaRPr>
          </a:p>
          <a:p>
            <a:endParaRPr lang="en-US" dirty="0" smtClean="0"/>
          </a:p>
          <a:p>
            <a:endParaRPr lang="en-US" dirty="0" smtClean="0"/>
          </a:p>
          <a:p>
            <a:r>
              <a:rPr lang="en-US" dirty="0" smtClean="0"/>
              <a:t>The</a:t>
            </a:r>
            <a:r>
              <a:rPr lang="en-US" baseline="0" dirty="0" smtClean="0"/>
              <a:t> design concept is showing the range across all collecting departments</a:t>
            </a:r>
          </a:p>
          <a:p>
            <a:r>
              <a:rPr lang="en-US" baseline="0" dirty="0" smtClean="0"/>
              <a:t>Is surprising the visitors that use tickets as souvenirs and collectables</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6100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1" name="Shape 2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b="1" dirty="0" smtClean="0"/>
              <a:t>Chiara</a:t>
            </a:r>
          </a:p>
          <a:p>
            <a:pPr lvl="0">
              <a:spcBef>
                <a:spcPts val="0"/>
              </a:spcBef>
              <a:buNone/>
            </a:pPr>
            <a:endParaRPr lang="en-US" dirty="0" smtClean="0"/>
          </a:p>
          <a:p>
            <a:pPr lvl="0">
              <a:spcBef>
                <a:spcPts val="0"/>
              </a:spcBef>
              <a:buNone/>
            </a:pPr>
            <a:r>
              <a:rPr lang="en-US" dirty="0" smtClean="0"/>
              <a:t>When we launched our audio tours app we had 2000 devices that were distributed</a:t>
            </a:r>
            <a:r>
              <a:rPr lang="en-US" baseline="0" dirty="0" smtClean="0"/>
              <a:t> by Antenna with pretty good daily take up rate. The cost for maintaining museum devices had been a very big portion of our budget and we wanted to streamline the visitor experience (avoid lines) …we wanted to experiment encouraging the use of visitors devices to access content.</a:t>
            </a:r>
          </a:p>
          <a:p>
            <a:pPr lvl="0">
              <a:spcBef>
                <a:spcPts val="0"/>
              </a:spcBef>
              <a:buNone/>
            </a:pPr>
            <a:endParaRPr lang="en-US" baseline="0" dirty="0" smtClean="0"/>
          </a:p>
          <a:p>
            <a:pPr lvl="0">
              <a:spcBef>
                <a:spcPts val="0"/>
              </a:spcBef>
              <a:buNone/>
            </a:pPr>
            <a:r>
              <a:rPr lang="en-US" baseline="0" dirty="0" smtClean="0"/>
              <a:t>To make it as easy as possible, we tested….</a:t>
            </a:r>
            <a:endParaRPr lang="en-US" dirty="0" smtClean="0"/>
          </a:p>
          <a:p>
            <a:pPr lvl="0">
              <a:spcBef>
                <a:spcPts val="0"/>
              </a:spcBef>
              <a:buNone/>
            </a:pPr>
            <a:endParaRPr dirty="0"/>
          </a:p>
        </p:txBody>
      </p:sp>
      <p:sp>
        <p:nvSpPr>
          <p:cNvPr id="232" name="Shape 23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1" name="Shape 2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smtClean="0"/>
              <a:t>One</a:t>
            </a:r>
            <a:r>
              <a:rPr lang="en-US" baseline="0" dirty="0" smtClean="0"/>
              <a:t> of our main concerns was to train staff and volunteers at the information desks and make it easy for them to help visitors use audio on their devices. Not all volunteers are tech savvy and we provided multiple rounds of training for them, FAQ sheets, </a:t>
            </a:r>
            <a:r>
              <a:rPr lang="en-US" baseline="0" dirty="0" err="1" smtClean="0"/>
              <a:t>iPads</a:t>
            </a:r>
            <a:r>
              <a:rPr lang="en-US" baseline="0" dirty="0" smtClean="0"/>
              <a:t> at each desk to make them comfortable using technology. The main challenger was that we had multiple ways to access the same content, using the app, the mobile site and the audio device </a:t>
            </a:r>
          </a:p>
          <a:p>
            <a:pPr lvl="0">
              <a:spcBef>
                <a:spcPts val="0"/>
              </a:spcBef>
              <a:buNone/>
            </a:pPr>
            <a:endParaRPr lang="en-US" baseline="0" dirty="0" smtClean="0"/>
          </a:p>
          <a:p>
            <a:pPr lvl="0">
              <a:spcBef>
                <a:spcPts val="0"/>
              </a:spcBef>
              <a:buNone/>
            </a:pPr>
            <a:r>
              <a:rPr lang="en-US" baseline="0" dirty="0" smtClean="0"/>
              <a:t>400 volunteers </a:t>
            </a:r>
          </a:p>
        </p:txBody>
      </p:sp>
      <p:sp>
        <p:nvSpPr>
          <p:cNvPr id="232" name="Shape 23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realized that we were overwhelming the visitors with too many options</a:t>
            </a:r>
            <a:r>
              <a:rPr lang="en-US" baseline="0" dirty="0" smtClean="0"/>
              <a:t> to choose from – and simplified the messaging to focus on listening to audio rather than also publicizing the app– we directed them to use the mobile site (which has the same content as the app minus the step of having to download the app)</a:t>
            </a:r>
          </a:p>
          <a:p>
            <a:endParaRPr lang="en-US" baseline="0" dirty="0" smtClean="0"/>
          </a:p>
          <a:p>
            <a:r>
              <a:rPr lang="en-US" baseline="0" dirty="0" smtClean="0"/>
              <a:t>We placed these messages </a:t>
            </a:r>
          </a:p>
          <a:p>
            <a:r>
              <a:rPr lang="en-US" baseline="0" dirty="0" smtClean="0"/>
              <a:t>On the display screens</a:t>
            </a:r>
          </a:p>
          <a:p>
            <a:r>
              <a:rPr lang="en-US" baseline="0" dirty="0" smtClean="0"/>
              <a:t>On the walls</a:t>
            </a:r>
          </a:p>
          <a:p>
            <a:r>
              <a:rPr lang="en-US" baseline="0" dirty="0" smtClean="0"/>
              <a:t>On placemats</a:t>
            </a:r>
            <a:endParaRPr lang="en-US" dirty="0"/>
          </a:p>
        </p:txBody>
      </p:sp>
    </p:spTree>
    <p:extLst>
      <p:ext uri="{BB962C8B-B14F-4D97-AF65-F5344CB8AC3E}">
        <p14:creationId xmlns:p14="http://schemas.microsoft.com/office/powerpoint/2010/main" val="3667838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a:t>
            </a:r>
            <a:r>
              <a:rPr lang="en-US" baseline="0" dirty="0" smtClean="0"/>
              <a:t> also found out from our survey that most international visitors had difficulties understanding the steps they had to go through to </a:t>
            </a:r>
            <a:r>
              <a:rPr lang="en-US" baseline="0" dirty="0" err="1" smtClean="0"/>
              <a:t>liste</a:t>
            </a:r>
            <a:r>
              <a:rPr lang="en-US" baseline="0" dirty="0" smtClean="0"/>
              <a:t> do the audio tours. Translating the </a:t>
            </a:r>
            <a:r>
              <a:rPr lang="en-US" baseline="0" dirty="0" err="1" smtClean="0"/>
              <a:t>instructuons</a:t>
            </a:r>
            <a:r>
              <a:rPr lang="en-US" baseline="0" dirty="0" smtClean="0"/>
              <a:t> in the 8 languages we have our audio translated in and having them on placemats at the desk was essential and made the volunteers’ life easier.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059164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 soon</a:t>
            </a:r>
            <a:r>
              <a:rPr lang="en-US" baseline="0" dirty="0" smtClean="0"/>
              <a:t> as you connect to the free </a:t>
            </a:r>
            <a:r>
              <a:rPr lang="en-US" baseline="0" dirty="0" err="1" smtClean="0"/>
              <a:t>wifi</a:t>
            </a:r>
            <a:r>
              <a:rPr lang="en-US" baseline="0" dirty="0" smtClean="0"/>
              <a:t>, you get redirect seamlessly to audio tours rather than the </a:t>
            </a:r>
            <a:r>
              <a:rPr lang="en-US" baseline="0" dirty="0" err="1" smtClean="0"/>
              <a:t>moma</a:t>
            </a:r>
            <a:r>
              <a:rPr lang="en-US" baseline="0" dirty="0" smtClean="0"/>
              <a:t> website homepage–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can’t  completely control because it depends on the browser</a:t>
            </a:r>
          </a:p>
          <a:p>
            <a:pPr lvl="0">
              <a:spcBef>
                <a:spcPts val="0"/>
              </a:spcBef>
              <a:buNone/>
            </a:pPr>
            <a:endParaRPr dirty="0"/>
          </a:p>
        </p:txBody>
      </p:sp>
      <p:sp>
        <p:nvSpPr>
          <p:cNvPr id="259" name="Shape 25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0" name="Shape 2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lang="en-US" dirty="0" smtClean="0"/>
          </a:p>
          <a:p>
            <a:pPr lvl="0">
              <a:spcBef>
                <a:spcPts val="0"/>
              </a:spcBef>
              <a:buNone/>
            </a:pPr>
            <a:r>
              <a:rPr lang="en-US" dirty="0" smtClean="0"/>
              <a:t>In the galleries,</a:t>
            </a:r>
            <a:r>
              <a:rPr lang="en-US" baseline="0" dirty="0" smtClean="0"/>
              <a:t>  we found that it was really important for visitors to be reminded where they could listen to the audio tours, so we introduced a short URL on the label. </a:t>
            </a:r>
          </a:p>
          <a:p>
            <a:pPr lvl="0">
              <a:spcBef>
                <a:spcPts val="0"/>
              </a:spcBef>
              <a:buNone/>
            </a:pPr>
            <a:endParaRPr lang="en-US" baseline="0" dirty="0" smtClean="0"/>
          </a:p>
          <a:p>
            <a:pPr lvl="0">
              <a:spcBef>
                <a:spcPts val="0"/>
              </a:spcBef>
              <a:buNone/>
            </a:pPr>
            <a:r>
              <a:rPr lang="en-US" baseline="0" dirty="0" smtClean="0"/>
              <a:t>We got some push back from curators that wanted to keep labels as minimal as possible, but this is an initiative that proved to be very helpful to visitors (see results from Jackie’s survey) </a:t>
            </a:r>
            <a:endParaRPr lang="en-US" dirty="0" smtClean="0"/>
          </a:p>
          <a:p>
            <a:pPr lvl="0">
              <a:spcBef>
                <a:spcPts val="0"/>
              </a:spcBef>
              <a:buNone/>
            </a:pPr>
            <a:endParaRPr dirty="0"/>
          </a:p>
        </p:txBody>
      </p:sp>
      <p:sp>
        <p:nvSpPr>
          <p:cNvPr id="251" name="Shape 25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3" name="Shape 2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oMAGothic-Text" pitchFamily="2" charset="0"/>
                <a:ea typeface="Verdana"/>
                <a:cs typeface="Verdana"/>
                <a:sym typeface="Verdana"/>
              </a:rPr>
              <a:t>Moved audio device distribution desk to a less prominent area (under</a:t>
            </a:r>
            <a:r>
              <a:rPr lang="en-US" sz="1200" baseline="0" dirty="0" smtClean="0">
                <a:solidFill>
                  <a:schemeClr val="tx1"/>
                </a:solidFill>
                <a:latin typeface="MoMAGothic-Text" pitchFamily="2" charset="0"/>
                <a:ea typeface="Verdana"/>
                <a:cs typeface="Verdana"/>
                <a:sym typeface="Verdana"/>
              </a:rPr>
              <a:t> the</a:t>
            </a:r>
            <a:r>
              <a:rPr lang="en-US" sz="1200" dirty="0" smtClean="0">
                <a:solidFill>
                  <a:schemeClr val="tx1"/>
                </a:solidFill>
                <a:latin typeface="MoMAGothic-Text" pitchFamily="2" charset="0"/>
                <a:ea typeface="Verdana"/>
                <a:cs typeface="Verdana"/>
                <a:sym typeface="Verdana"/>
              </a:rPr>
              <a:t> escalators),</a:t>
            </a:r>
            <a:r>
              <a:rPr lang="en-US" sz="1200" baseline="0" dirty="0" smtClean="0">
                <a:solidFill>
                  <a:schemeClr val="tx1"/>
                </a:solidFill>
                <a:latin typeface="MoMAGothic-Text" pitchFamily="2" charset="0"/>
                <a:ea typeface="Verdana"/>
                <a:cs typeface="Verdana"/>
                <a:sym typeface="Verdana"/>
              </a:rPr>
              <a:t> </a:t>
            </a:r>
            <a:r>
              <a:rPr lang="en-US" sz="1200" dirty="0" smtClean="0">
                <a:solidFill>
                  <a:schemeClr val="tx1"/>
                </a:solidFill>
                <a:latin typeface="MoMAGothic-Text" pitchFamily="2" charset="0"/>
                <a:ea typeface="Verdana"/>
                <a:cs typeface="Verdana"/>
                <a:sym typeface="Verdana"/>
              </a:rPr>
              <a:t>and promoted use-your-own-device information in a high-traffic location.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MoMAGothic-Text" pitchFamily="2" charset="0"/>
              <a:ea typeface="Verdana"/>
              <a:cs typeface="Verdana"/>
              <a:sym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oMAGothic-Text" pitchFamily="2" charset="0"/>
              </a:rPr>
              <a:t>After</a:t>
            </a:r>
            <a:r>
              <a:rPr lang="en-US" sz="1200" baseline="0" dirty="0" smtClean="0">
                <a:solidFill>
                  <a:schemeClr val="tx1"/>
                </a:solidFill>
                <a:latin typeface="MoMAGothic-Text" pitchFamily="2" charset="0"/>
              </a:rPr>
              <a:t> observation we realized that there was still a lot of work to do to make sure that the visitors had a good experience, the current desks were not ideal and it was</a:t>
            </a:r>
            <a:r>
              <a:rPr lang="fr-FR" sz="1200" baseline="0" dirty="0" smtClean="0">
                <a:solidFill>
                  <a:schemeClr val="tx1"/>
                </a:solidFill>
                <a:latin typeface="MoMAGothic-Text" pitchFamily="2" charset="0"/>
              </a:rPr>
              <a:t>’</a:t>
            </a:r>
            <a:r>
              <a:rPr lang="en-US" sz="1200" baseline="0" dirty="0" smtClean="0">
                <a:solidFill>
                  <a:schemeClr val="tx1"/>
                </a:solidFill>
                <a:latin typeface="MoMAGothic-Text" pitchFamily="2" charset="0"/>
              </a:rPr>
              <a:t>t a smooth experience for staff and volunteers to switch, ultimately we decided to revert back to the initial position.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chemeClr val="tx1"/>
              </a:solidFill>
              <a:latin typeface="MoMAGothic-Text"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latin typeface="MoMAGothic-Text" pitchFamily="2" charset="0"/>
              </a:rPr>
              <a:t>Visitors habits are hard to break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MoMAGothic-Text" pitchFamily="2" charset="0"/>
            </a:endParaRPr>
          </a:p>
        </p:txBody>
      </p:sp>
      <p:sp>
        <p:nvSpPr>
          <p:cNvPr id="244" name="Shape 24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latin typeface="MoMAGothic-Text" pitchFamily="2" charset="0"/>
              </a:rPr>
              <a:t>After doing a pilot giving away free ear buds for a week, we have learned that 75% of users would use their own device again, and they had a very positive experience overall</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8275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MoMAGothic-Text" pitchFamily="2" charset="0"/>
              </a:rPr>
              <a:t>We defined a clear set of information visitors need to receive to make a choice whether to use their own device or not.</a:t>
            </a:r>
            <a:endParaRPr lang="en-US" sz="1200" b="1" dirty="0" smtClean="0">
              <a:solidFill>
                <a:schemeClr val="tx1"/>
              </a:solidFill>
              <a:latin typeface="MoMAGothic-Text" pitchFamily="2" charset="0"/>
            </a:endParaRPr>
          </a:p>
          <a:p>
            <a:pPr lvl="0"/>
            <a:endParaRPr lang="en-US" sz="1200" b="0" i="0" u="none" strike="noStrike" kern="1200" cap="none" dirty="0" smtClean="0">
              <a:solidFill>
                <a:schemeClr val="dk1"/>
              </a:solidFill>
              <a:effectLst/>
              <a:latin typeface="Calibri"/>
              <a:ea typeface="Calibri"/>
              <a:cs typeface="Calibri"/>
              <a:sym typeface="Calibri"/>
            </a:endParaRPr>
          </a:p>
          <a:p>
            <a:pPr lvl="0"/>
            <a:endParaRPr lang="en-US" sz="1200" b="0" i="0" u="none" strike="noStrike" kern="1200" cap="none" dirty="0" smtClean="0">
              <a:solidFill>
                <a:schemeClr val="dk1"/>
              </a:solidFill>
              <a:effectLst/>
              <a:latin typeface="Calibri"/>
              <a:ea typeface="Calibri"/>
              <a:cs typeface="Calibri"/>
              <a:sym typeface="Calibri"/>
            </a:endParaRPr>
          </a:p>
          <a:p>
            <a:pPr lvl="0"/>
            <a:endParaRPr lang="en-US" sz="1200" b="0" i="0" u="none" strike="noStrike" kern="1200" cap="none" dirty="0" smtClean="0">
              <a:solidFill>
                <a:schemeClr val="dk1"/>
              </a:solidFill>
              <a:effectLst/>
              <a:latin typeface="Calibri"/>
              <a:ea typeface="Calibri"/>
              <a:cs typeface="Calibri"/>
              <a:sym typeface="Calibri"/>
            </a:endParaRPr>
          </a:p>
          <a:p>
            <a:pPr lvl="0"/>
            <a:endParaRPr lang="en-US" sz="1200" b="0" i="0" u="none" strike="noStrike" kern="1200" cap="none" dirty="0" smtClean="0">
              <a:solidFill>
                <a:schemeClr val="dk1"/>
              </a:solidFill>
              <a:effectLst/>
              <a:latin typeface="Calibri"/>
              <a:ea typeface="Calibri"/>
              <a:cs typeface="Calibri"/>
              <a:sym typeface="Calibri"/>
            </a:endParaRPr>
          </a:p>
          <a:p>
            <a:pPr lvl="0"/>
            <a:r>
              <a:rPr lang="en-US" sz="1200" b="0" i="0" u="none" strike="noStrike" kern="1200" cap="none" dirty="0" smtClean="0">
                <a:solidFill>
                  <a:schemeClr val="dk1"/>
                </a:solidFill>
                <a:effectLst/>
                <a:latin typeface="Calibri"/>
                <a:ea typeface="Calibri"/>
                <a:cs typeface="Calibri"/>
                <a:sym typeface="Calibri"/>
              </a:rPr>
              <a:t>no - preferred to look - search later when I am home”</a:t>
            </a:r>
          </a:p>
          <a:p>
            <a:pPr lvl="0"/>
            <a:r>
              <a:rPr lang="en-US" sz="1200" b="0" i="0" u="none" strike="noStrike" kern="1200" cap="none" dirty="0" smtClean="0">
                <a:solidFill>
                  <a:schemeClr val="dk1"/>
                </a:solidFill>
                <a:effectLst/>
                <a:latin typeface="Calibri"/>
                <a:ea typeface="Calibri"/>
                <a:cs typeface="Calibri"/>
                <a:sym typeface="Calibri"/>
              </a:rPr>
              <a:t>“no don’t have any earplugs”</a:t>
            </a:r>
          </a:p>
          <a:p>
            <a:pPr lvl="0"/>
            <a:r>
              <a:rPr lang="en-US" sz="1200" b="0" i="0" u="none" strike="noStrike" kern="1200" cap="none" dirty="0" smtClean="0">
                <a:solidFill>
                  <a:schemeClr val="dk1"/>
                </a:solidFill>
                <a:effectLst/>
                <a:latin typeface="Calibri"/>
                <a:ea typeface="Calibri"/>
                <a:cs typeface="Calibri"/>
                <a:sym typeface="Calibri"/>
              </a:rPr>
              <a:t>“no time to use audio”</a:t>
            </a:r>
          </a:p>
          <a:p>
            <a:pPr lvl="0"/>
            <a:r>
              <a:rPr lang="en-US" sz="1200" b="0" i="0" u="none" strike="noStrike" kern="1200" cap="none" dirty="0" smtClean="0">
                <a:solidFill>
                  <a:schemeClr val="dk1"/>
                </a:solidFill>
                <a:effectLst/>
                <a:latin typeface="Calibri"/>
                <a:ea typeface="Calibri"/>
                <a:cs typeface="Calibri"/>
                <a:sym typeface="Calibri"/>
              </a:rPr>
              <a:t>“No, not today - are familiar with Picasso”</a:t>
            </a:r>
          </a:p>
          <a:p>
            <a:pPr lvl="0"/>
            <a:r>
              <a:rPr lang="en-US" sz="1200" b="0" i="0" u="none" strike="noStrike" kern="1200" cap="none" dirty="0" smtClean="0">
                <a:solidFill>
                  <a:schemeClr val="dk1"/>
                </a:solidFill>
                <a:effectLst/>
                <a:latin typeface="Calibri"/>
                <a:ea typeface="Calibri"/>
                <a:cs typeface="Calibri"/>
                <a:sym typeface="Calibri"/>
              </a:rPr>
              <a:t>“Phone was dying”</a:t>
            </a:r>
          </a:p>
          <a:p>
            <a:pPr lvl="0"/>
            <a:r>
              <a:rPr lang="en-US" sz="1200" b="0" i="0" u="none" strike="noStrike" kern="1200" cap="none" dirty="0" smtClean="0">
                <a:solidFill>
                  <a:schemeClr val="dk1"/>
                </a:solidFill>
                <a:effectLst/>
                <a:latin typeface="Calibri"/>
                <a:ea typeface="Calibri"/>
                <a:cs typeface="Calibri"/>
                <a:sym typeface="Calibri"/>
              </a:rPr>
              <a:t>“Don’t want to use its battery power”</a:t>
            </a:r>
          </a:p>
          <a:p>
            <a:pPr lvl="0"/>
            <a:r>
              <a:rPr lang="en-US" sz="1200" b="0" i="0" u="none" strike="noStrike" kern="1200" cap="none" dirty="0" smtClean="0">
                <a:solidFill>
                  <a:schemeClr val="dk1"/>
                </a:solidFill>
                <a:effectLst/>
                <a:latin typeface="Calibri"/>
                <a:ea typeface="Calibri"/>
                <a:cs typeface="Calibri"/>
                <a:sym typeface="Calibri"/>
              </a:rPr>
              <a:t>“No didn’t bring headphones”</a:t>
            </a:r>
          </a:p>
          <a:p>
            <a:pPr lvl="0"/>
            <a:r>
              <a:rPr lang="en-US" sz="1200" b="0" i="0" u="none" strike="noStrike" kern="1200" cap="none" dirty="0" smtClean="0">
                <a:solidFill>
                  <a:schemeClr val="dk1"/>
                </a:solidFill>
                <a:effectLst/>
                <a:latin typeface="Calibri"/>
                <a:ea typeface="Calibri"/>
                <a:cs typeface="Calibri"/>
                <a:sym typeface="Calibri"/>
              </a:rPr>
              <a:t>“No but interested in doing this from home”</a:t>
            </a:r>
          </a:p>
          <a:p>
            <a:r>
              <a:rPr lang="en-US" sz="1200" b="0" i="0" u="none" strike="noStrike" kern="1200" cap="none" dirty="0" smtClean="0">
                <a:solidFill>
                  <a:schemeClr val="dk1"/>
                </a:solidFill>
                <a:effectLst/>
                <a:latin typeface="Calibri"/>
                <a:ea typeface="Calibri"/>
                <a:cs typeface="Calibri"/>
                <a:sym typeface="Calibri"/>
              </a:rPr>
              <a:t>“no, wants to feel and think it and interpret the work herself, can real label - she isn't a "techno" person”</a:t>
            </a:r>
            <a:r>
              <a:rPr lang="en-US" dirty="0" smtClean="0">
                <a:effectLst/>
              </a:rPr>
              <a:t> </a:t>
            </a:r>
          </a:p>
          <a:p>
            <a:endParaRPr lang="en-US" sz="1200" b="0" i="0" u="none" strike="noStrike" kern="1200" cap="none" dirty="0" smtClean="0">
              <a:solidFill>
                <a:schemeClr val="dk1"/>
              </a:solidFill>
              <a:effectLst/>
              <a:latin typeface="Calibri"/>
              <a:ea typeface="Calibri"/>
              <a:cs typeface="Calibri"/>
              <a:sym typeface="Calibri"/>
            </a:endParaRPr>
          </a:p>
          <a:p>
            <a:endParaRPr lang="en-US" sz="1200" b="0" i="0" u="none" strike="noStrike" kern="1200" cap="none" dirty="0" smtClean="0">
              <a:solidFill>
                <a:schemeClr val="dk1"/>
              </a:solidFill>
              <a:effectLst/>
              <a:latin typeface="Calibri"/>
              <a:ea typeface="Calibri"/>
              <a:cs typeface="Calibri"/>
              <a:sym typeface="Calibri"/>
            </a:endParaRPr>
          </a:p>
          <a:p>
            <a:pPr marL="342900" indent="-342900">
              <a:buFont typeface="+mj-lt"/>
              <a:buAutoNum type="arabicPeriod"/>
            </a:pPr>
            <a:r>
              <a:rPr lang="en-US" sz="1800" dirty="0" smtClean="0">
                <a:latin typeface="MoMAGothic-Text" pitchFamily="2" charset="0"/>
              </a:rPr>
              <a:t>67% of visitors surveyed said that ideally they would like to use their own device and cited the following reasons:</a:t>
            </a:r>
          </a:p>
          <a:p>
            <a:pPr marL="342900" lvl="1" indent="-342900">
              <a:buFont typeface="Arial" panose="020B0604020202020204" pitchFamily="34" charset="0"/>
              <a:buChar char="•"/>
            </a:pPr>
            <a:r>
              <a:rPr lang="en-US" sz="1800" dirty="0" smtClean="0">
                <a:latin typeface="MoMAGothic-Text" pitchFamily="2" charset="0"/>
              </a:rPr>
              <a:t>“Less things to carry”</a:t>
            </a:r>
          </a:p>
          <a:p>
            <a:pPr marL="342900" lvl="1" indent="-342900">
              <a:buFont typeface="Arial" panose="020B0604020202020204" pitchFamily="34" charset="0"/>
              <a:buChar char="•"/>
            </a:pPr>
            <a:r>
              <a:rPr lang="en-US" sz="1800" dirty="0" smtClean="0">
                <a:latin typeface="MoMAGothic-Text" pitchFamily="2" charset="0"/>
              </a:rPr>
              <a:t>“Don't have to give ID”</a:t>
            </a:r>
          </a:p>
          <a:p>
            <a:pPr marL="342900" lvl="1" indent="-342900">
              <a:buFont typeface="Arial" panose="020B0604020202020204" pitchFamily="34" charset="0"/>
              <a:buChar char="•"/>
            </a:pPr>
            <a:r>
              <a:rPr lang="en-US" sz="1800" dirty="0" smtClean="0">
                <a:latin typeface="MoMAGothic-Text" pitchFamily="2" charset="0"/>
              </a:rPr>
              <a:t>“It’s cleaner”</a:t>
            </a:r>
          </a:p>
          <a:p>
            <a:pPr marL="342900" lvl="1" indent="-342900">
              <a:buFont typeface="Arial" panose="020B0604020202020204" pitchFamily="34" charset="0"/>
              <a:buChar char="•"/>
            </a:pPr>
            <a:r>
              <a:rPr lang="en-US" sz="1800" dirty="0" smtClean="0">
                <a:latin typeface="MoMAGothic-Text" pitchFamily="2" charset="0"/>
              </a:rPr>
              <a:t>“Don't need to worry about giving it back”</a:t>
            </a:r>
          </a:p>
          <a:p>
            <a:pPr marL="342900" lvl="1" indent="-342900">
              <a:buFont typeface="Arial" panose="020B0604020202020204" pitchFamily="34" charset="0"/>
              <a:buChar char="•"/>
            </a:pPr>
            <a:r>
              <a:rPr lang="en-US" sz="1800" dirty="0" smtClean="0">
                <a:latin typeface="MoMAGothic-Text" pitchFamily="2" charset="0"/>
              </a:rPr>
              <a:t>“Already know how to use it”</a:t>
            </a:r>
          </a:p>
          <a:p>
            <a:pPr marL="342900" lvl="1" indent="-342900">
              <a:buFont typeface="Arial" panose="020B0604020202020204" pitchFamily="34" charset="0"/>
              <a:buChar char="•"/>
            </a:pPr>
            <a:r>
              <a:rPr lang="en-US" sz="1800" dirty="0" smtClean="0">
                <a:latin typeface="MoMAGothic-Text" pitchFamily="2" charset="0"/>
              </a:rPr>
              <a:t>“I'm impatient and hate lines”</a:t>
            </a:r>
          </a:p>
          <a:p>
            <a:pPr marL="0" indent="0">
              <a:buFont typeface="+mj-lt"/>
              <a:buNone/>
            </a:pPr>
            <a:endParaRPr lang="en-US" sz="1800" dirty="0" smtClean="0">
              <a:latin typeface="MoMAGothic-Text" pitchFamily="2" charset="0"/>
            </a:endParaRPr>
          </a:p>
          <a:p>
            <a:pPr marL="342900" indent="-342900">
              <a:buFont typeface="+mj-lt"/>
              <a:buAutoNum type="arabicPeriod"/>
            </a:pPr>
            <a:r>
              <a:rPr lang="en-US" sz="1800" dirty="0" smtClean="0">
                <a:latin typeface="MoMAGothic-Text" pitchFamily="2" charset="0"/>
              </a:rPr>
              <a:t>Of the group who listened to audio on their visit, 74% chose not to use their own device. The main barriers cited were:</a:t>
            </a:r>
          </a:p>
          <a:p>
            <a:pPr marL="342900" lvl="1" indent="-342900">
              <a:buFont typeface="Arial" panose="020B0604020202020204" pitchFamily="34" charset="0"/>
              <a:buChar char="•"/>
            </a:pPr>
            <a:r>
              <a:rPr lang="en-US" sz="1800" dirty="0" smtClean="0">
                <a:latin typeface="MoMAGothic-Text" pitchFamily="2" charset="0"/>
              </a:rPr>
              <a:t>Concern for battery use</a:t>
            </a:r>
          </a:p>
          <a:p>
            <a:pPr marL="342900" lvl="1" indent="-342900">
              <a:buFont typeface="Arial" panose="020B0604020202020204" pitchFamily="34" charset="0"/>
              <a:buChar char="•"/>
            </a:pPr>
            <a:r>
              <a:rPr lang="en-US" sz="1800" dirty="0" smtClean="0">
                <a:latin typeface="MoMAGothic-Text" pitchFamily="2" charset="0"/>
              </a:rPr>
              <a:t>They didn’t have earphones</a:t>
            </a:r>
          </a:p>
          <a:p>
            <a:pPr marL="342900" lvl="1" indent="-342900">
              <a:buFont typeface="Arial" panose="020B0604020202020204" pitchFamily="34" charset="0"/>
              <a:buChar char="•"/>
            </a:pPr>
            <a:r>
              <a:rPr lang="en-US" sz="1800" dirty="0" smtClean="0">
                <a:latin typeface="MoMAGothic-Text" pitchFamily="2" charset="0"/>
              </a:rPr>
              <a:t>Learning curve / didn’t understand how to use on own device</a:t>
            </a:r>
          </a:p>
          <a:p>
            <a:pPr marL="342900" lvl="1" indent="-342900">
              <a:buFont typeface="Arial" panose="020B0604020202020204" pitchFamily="34" charset="0"/>
              <a:buChar char="•"/>
            </a:pPr>
            <a:endParaRPr lang="en-US" sz="1800" dirty="0" smtClean="0">
              <a:latin typeface="MoMAGothic-Text" pitchFamily="2" charset="0"/>
            </a:endParaRP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cap="none" dirty="0" smtClean="0">
                <a:solidFill>
                  <a:schemeClr val="dk1"/>
                </a:solidFill>
                <a:effectLst/>
                <a:latin typeface="Calibri"/>
                <a:ea typeface="Calibri"/>
                <a:cs typeface="Calibri"/>
                <a:sym typeface="Calibri"/>
              </a:rPr>
              <a:t>Both </a:t>
            </a:r>
            <a:r>
              <a:rPr lang="en-US" sz="1800" b="0" i="0" u="none" strike="noStrike" kern="1200" cap="none" dirty="0" err="1" smtClean="0">
                <a:solidFill>
                  <a:schemeClr val="dk1"/>
                </a:solidFill>
                <a:effectLst/>
                <a:latin typeface="Calibri"/>
                <a:ea typeface="Calibri"/>
                <a:cs typeface="Calibri"/>
                <a:sym typeface="Calibri"/>
              </a:rPr>
              <a:t>wifi</a:t>
            </a:r>
            <a:r>
              <a:rPr lang="en-US" sz="1800" b="0" i="0" u="none" strike="noStrike" kern="1200" cap="none" dirty="0" smtClean="0">
                <a:solidFill>
                  <a:schemeClr val="dk1"/>
                </a:solidFill>
                <a:effectLst/>
                <a:latin typeface="Calibri"/>
                <a:ea typeface="Calibri"/>
                <a:cs typeface="Calibri"/>
                <a:sym typeface="Calibri"/>
              </a:rPr>
              <a:t> and the server caused issues for people. For example when visitors experienced a slow connection or got bumped off the server they frequently gave up on using their own device. Visitors still demonstrated a concern for saving their battery even when charging stations were mentioned and frequently cited not having headphones a reason for not using their own device (the message that we have headphones to borrow wasn’t always made clear and some visitors did not want to use headphones that someone else had worn). Helping visitors to use their own devices to access audio content frequently took more time and effort than showing them how to use </a:t>
            </a:r>
            <a:r>
              <a:rPr lang="en-US" sz="1800" b="0" i="0" u="none" strike="noStrike" kern="1200" cap="none" dirty="0" err="1" smtClean="0">
                <a:solidFill>
                  <a:schemeClr val="dk1"/>
                </a:solidFill>
                <a:effectLst/>
                <a:latin typeface="Calibri"/>
                <a:ea typeface="Calibri"/>
                <a:cs typeface="Calibri"/>
                <a:sym typeface="Calibri"/>
              </a:rPr>
              <a:t>MoMA</a:t>
            </a:r>
            <a:r>
              <a:rPr lang="en-US" sz="1800" b="0" i="0" u="none" strike="noStrike" kern="1200" cap="none" dirty="0" smtClean="0">
                <a:solidFill>
                  <a:schemeClr val="dk1"/>
                </a:solidFill>
                <a:effectLst/>
                <a:latin typeface="Calibri"/>
                <a:ea typeface="Calibri"/>
                <a:cs typeface="Calibri"/>
                <a:sym typeface="Calibri"/>
              </a:rPr>
              <a:t> Audio+. </a:t>
            </a:r>
          </a:p>
          <a:p>
            <a:pPr marL="342900" lvl="1" indent="-342900">
              <a:buFont typeface="Arial" panose="020B0604020202020204" pitchFamily="34" charset="0"/>
              <a:buChar char="•"/>
            </a:pPr>
            <a:endParaRPr lang="en-US" sz="1800" dirty="0" smtClean="0">
              <a:latin typeface="MoMAGothic-Text" pitchFamily="2" charset="0"/>
            </a:endParaRPr>
          </a:p>
          <a:p>
            <a:pPr lvl="1"/>
            <a:endParaRPr lang="en-US" sz="1800" dirty="0" smtClean="0">
              <a:latin typeface="MoMAGothic-Text" pitchFamily="2" charset="0"/>
            </a:endParaRPr>
          </a:p>
          <a:p>
            <a:pPr marL="342900" lvl="1" indent="-342900">
              <a:buFont typeface="Arial" panose="020B0604020202020204" pitchFamily="34" charset="0"/>
              <a:buChar char="•"/>
            </a:pPr>
            <a:endParaRPr lang="en-US" sz="1800" dirty="0" smtClean="0">
              <a:latin typeface="MoMAGothic-Text" pitchFamily="2" charset="0"/>
            </a:endParaRPr>
          </a:p>
          <a:p>
            <a:pPr marL="342900" lvl="1" indent="-342900">
              <a:buFont typeface="Arial" panose="020B0604020202020204" pitchFamily="34" charset="0"/>
              <a:buChar char="•"/>
            </a:pPr>
            <a:endParaRPr lang="en-US" sz="1800" dirty="0" smtClean="0">
              <a:latin typeface="MoMAGothic-Text"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smtClean="0">
              <a:solidFill>
                <a:schemeClr val="dk2"/>
              </a:solidFill>
              <a:latin typeface="Arial"/>
              <a:ea typeface="Arial"/>
              <a:cs typeface="Arial"/>
              <a:sym typeface="Arial"/>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8211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1" name="Shape 271"/>
          <p:cNvSpPr txBox="1">
            <a:spLocks noGrp="1"/>
          </p:cNvSpPr>
          <p:nvPr>
            <p:ph type="body" idx="1"/>
          </p:nvPr>
        </p:nvSpPr>
        <p:spPr>
          <a:xfrm>
            <a:off x="685800" y="4343400"/>
            <a:ext cx="5486400" cy="4114800"/>
          </a:xfrm>
          <a:prstGeom prst="rect">
            <a:avLst/>
          </a:prstGeom>
        </p:spPr>
        <p:txBody>
          <a:bodyPr lIns="91420" tIns="91420" rIns="91420" bIns="91420" anchor="t" anchorCtr="0">
            <a:noAutofit/>
          </a:bodyPr>
          <a:lstStyle/>
          <a:p>
            <a:r>
              <a:rPr lang="en-US" sz="1000" b="1" dirty="0" err="1" smtClean="0">
                <a:latin typeface="MoMAGothic-Text" pitchFamily="2" charset="0"/>
                <a:ea typeface="Verdana"/>
                <a:cs typeface="Verdana"/>
                <a:sym typeface="Verdana"/>
              </a:rPr>
              <a:t>Eliana</a:t>
            </a:r>
            <a:endParaRPr lang="en-US" sz="1000" b="1" dirty="0" smtClean="0">
              <a:latin typeface="MoMAGothic-Text" pitchFamily="2" charset="0"/>
              <a:ea typeface="Verdana"/>
              <a:cs typeface="Verdana"/>
              <a:sym typeface="Verdana"/>
            </a:endParaRPr>
          </a:p>
          <a:p>
            <a:endParaRPr lang="en-US" sz="1000" dirty="0" smtClean="0">
              <a:latin typeface="MoMAGothic-Text" pitchFamily="2" charset="0"/>
              <a:ea typeface="Verdana"/>
              <a:cs typeface="Verdana"/>
              <a:sym typeface="Verdana"/>
            </a:endParaRPr>
          </a:p>
          <a:p>
            <a:r>
              <a:rPr lang="en-US" sz="1000" dirty="0" smtClean="0">
                <a:latin typeface="MoMAGothic-Text" pitchFamily="2" charset="0"/>
                <a:ea typeface="Verdana"/>
                <a:cs typeface="Verdana"/>
                <a:sym typeface="Verdana"/>
              </a:rPr>
              <a:t>Question </a:t>
            </a:r>
            <a:r>
              <a:rPr lang="en-US" sz="1000" dirty="0">
                <a:latin typeface="MoMAGothic-Text" pitchFamily="2" charset="0"/>
                <a:ea typeface="Verdana"/>
                <a:cs typeface="Verdana"/>
                <a:sym typeface="Verdana"/>
              </a:rPr>
              <a:t>3: </a:t>
            </a:r>
            <a:r>
              <a:rPr lang="en-US" sz="1000" dirty="0">
                <a:solidFill>
                  <a:srgbClr val="000000"/>
                </a:solidFill>
                <a:latin typeface="MoMAGothic-Text" pitchFamily="2" charset="0"/>
                <a:ea typeface="Verdana"/>
                <a:cs typeface="Verdana"/>
                <a:sym typeface="Verdana"/>
              </a:rPr>
              <a:t/>
            </a:r>
            <a:br>
              <a:rPr lang="en-US" sz="1000" dirty="0">
                <a:solidFill>
                  <a:srgbClr val="000000"/>
                </a:solidFill>
                <a:latin typeface="MoMAGothic-Text" pitchFamily="2" charset="0"/>
                <a:ea typeface="Verdana"/>
                <a:cs typeface="Verdana"/>
                <a:sym typeface="Verdana"/>
              </a:rPr>
            </a:br>
            <a:r>
              <a:rPr lang="en-US" sz="1000" dirty="0">
                <a:solidFill>
                  <a:srgbClr val="000000"/>
                </a:solidFill>
                <a:latin typeface="MoMAGothic-Text" pitchFamily="2" charset="0"/>
                <a:ea typeface="Verdana"/>
                <a:cs typeface="Verdana"/>
                <a:sym typeface="Verdana"/>
              </a:rPr>
              <a:t>How can we use technology to make the checkroom process more efficient and enjoyable?</a:t>
            </a:r>
          </a:p>
          <a:p>
            <a:endParaRPr lang="en-US" sz="1000" dirty="0">
              <a:solidFill>
                <a:srgbClr val="000000"/>
              </a:solidFill>
              <a:latin typeface="MoMAGothic-Text" pitchFamily="2" charset="0"/>
              <a:ea typeface="Verdana"/>
              <a:cs typeface="Verdana"/>
              <a:sym typeface="Verdana"/>
            </a:endParaRPr>
          </a:p>
        </p:txBody>
      </p:sp>
      <p:sp>
        <p:nvSpPr>
          <p:cNvPr id="272" name="Shape 272"/>
          <p:cNvSpPr txBox="1">
            <a:spLocks noGrp="1"/>
          </p:cNvSpPr>
          <p:nvPr>
            <p:ph type="sldNum" idx="12"/>
          </p:nvPr>
        </p:nvSpPr>
        <p:spPr>
          <a:xfrm>
            <a:off x="3884612" y="8685213"/>
            <a:ext cx="2971800" cy="457200"/>
          </a:xfrm>
          <a:prstGeom prst="rect">
            <a:avLst/>
          </a:prstGeom>
        </p:spPr>
        <p:txBody>
          <a:bodyPr lIns="91420" tIns="45697" rIns="91420" bIns="45697" anchor="b" anchorCtr="0">
            <a:noAutofit/>
          </a:bodyPr>
          <a:lstStyle/>
          <a:p>
            <a:pPr>
              <a:buClr>
                <a:srgbClr val="000000"/>
              </a:buClr>
              <a:buSzPct val="25000"/>
            </a:pPr>
            <a:fld id="{00000000-1234-1234-1234-123412341234}" type="slidenum">
              <a:rPr lang="en-US"/>
              <a:pPr>
                <a:buClr>
                  <a:srgbClr val="000000"/>
                </a:buClr>
                <a:buSzPct val="2500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r>
              <a:rPr lang="en-US" dirty="0">
                <a:solidFill>
                  <a:srgbClr val="000000"/>
                </a:solidFill>
                <a:latin typeface="MoMAGothic-Text" pitchFamily="2" charset="0"/>
                <a:ea typeface="Verdana"/>
                <a:cs typeface="Verdana"/>
                <a:sym typeface="Verdana"/>
              </a:rPr>
              <a:t>We partnered with a start-up “</a:t>
            </a:r>
            <a:r>
              <a:rPr lang="en-US" dirty="0" err="1">
                <a:solidFill>
                  <a:srgbClr val="000000"/>
                </a:solidFill>
                <a:latin typeface="MoMAGothic-Text" pitchFamily="2" charset="0"/>
                <a:ea typeface="Verdana"/>
                <a:cs typeface="Verdana"/>
                <a:sym typeface="Verdana"/>
              </a:rPr>
              <a:t>Chexology</a:t>
            </a:r>
            <a:r>
              <a:rPr lang="en-US" dirty="0">
                <a:solidFill>
                  <a:srgbClr val="000000"/>
                </a:solidFill>
                <a:latin typeface="MoMAGothic-Text" pitchFamily="2" charset="0"/>
                <a:ea typeface="Verdana"/>
                <a:cs typeface="Verdana"/>
                <a:sym typeface="Verdana"/>
              </a:rPr>
              <a:t>,” to test their coat-check specific technology. They also brought in their own staff and we set them up on one side of the coat-check typically used for extremely busy days, the “</a:t>
            </a:r>
            <a:r>
              <a:rPr lang="en-US" dirty="0" err="1">
                <a:solidFill>
                  <a:srgbClr val="000000"/>
                </a:solidFill>
                <a:latin typeface="MoMAGothic-Text" pitchFamily="2" charset="0"/>
                <a:ea typeface="Verdana"/>
                <a:cs typeface="Verdana"/>
                <a:sym typeface="Verdana"/>
              </a:rPr>
              <a:t>auxillary</a:t>
            </a:r>
            <a:r>
              <a:rPr lang="en-US" dirty="0">
                <a:solidFill>
                  <a:srgbClr val="000000"/>
                </a:solidFill>
                <a:latin typeface="MoMAGothic-Text" pitchFamily="2" charset="0"/>
                <a:ea typeface="Verdana"/>
                <a:cs typeface="Verdana"/>
                <a:sym typeface="Verdana"/>
              </a:rPr>
              <a:t> coat check,” and kept the main coat check open with the Museum’s regular coat check staff.  MoMA currently uses a more “analog” tag/ticket system, where the bag/coat is checked and the visitor gets a ticket for retrieval. </a:t>
            </a:r>
            <a:r>
              <a:rPr lang="en-US" dirty="0" err="1">
                <a:solidFill>
                  <a:srgbClr val="000000"/>
                </a:solidFill>
                <a:latin typeface="MoMAGothic-Text" pitchFamily="2" charset="0"/>
                <a:ea typeface="Verdana"/>
                <a:cs typeface="Verdana"/>
                <a:sym typeface="Verdana"/>
              </a:rPr>
              <a:t>Chexology</a:t>
            </a:r>
            <a:r>
              <a:rPr lang="en-US" dirty="0">
                <a:solidFill>
                  <a:srgbClr val="000000"/>
                </a:solidFill>
                <a:latin typeface="MoMAGothic-Text" pitchFamily="2" charset="0"/>
                <a:ea typeface="Verdana"/>
                <a:cs typeface="Verdana"/>
                <a:sym typeface="Verdana"/>
              </a:rPr>
              <a:t> developed an app where visitors could use their phone numbers to </a:t>
            </a:r>
            <a:r>
              <a:rPr lang="en-US" dirty="0" err="1">
                <a:solidFill>
                  <a:srgbClr val="000000"/>
                </a:solidFill>
                <a:latin typeface="MoMAGothic-Text" pitchFamily="2" charset="0"/>
                <a:ea typeface="Verdana"/>
                <a:cs typeface="Verdana"/>
                <a:sym typeface="Verdana"/>
              </a:rPr>
              <a:t>checkin</a:t>
            </a:r>
            <a:r>
              <a:rPr lang="en-US" dirty="0">
                <a:solidFill>
                  <a:srgbClr val="000000"/>
                </a:solidFill>
                <a:latin typeface="MoMAGothic-Text" pitchFamily="2" charset="0"/>
                <a:ea typeface="Verdana"/>
                <a:cs typeface="Verdana"/>
                <a:sym typeface="Verdana"/>
              </a:rPr>
              <a:t> and retrieve their belongings instead of using the tag/ticket system if they wished. Either the phone number or tag/ticket were entered or scanned into the </a:t>
            </a:r>
            <a:r>
              <a:rPr lang="en-US" dirty="0" err="1">
                <a:solidFill>
                  <a:srgbClr val="000000"/>
                </a:solidFill>
                <a:latin typeface="MoMAGothic-Text" pitchFamily="2" charset="0"/>
                <a:ea typeface="Verdana"/>
                <a:cs typeface="Verdana"/>
                <a:sym typeface="Verdana"/>
              </a:rPr>
              <a:t>ipad</a:t>
            </a:r>
            <a:r>
              <a:rPr lang="en-US" dirty="0">
                <a:solidFill>
                  <a:srgbClr val="000000"/>
                </a:solidFill>
                <a:latin typeface="MoMAGothic-Text" pitchFamily="2" charset="0"/>
                <a:ea typeface="Verdana"/>
                <a:cs typeface="Verdana"/>
                <a:sym typeface="Verdana"/>
              </a:rPr>
              <a:t> to complete the transaction. </a:t>
            </a:r>
          </a:p>
          <a:p>
            <a:pPr defTabSz="897301">
              <a:defRPr/>
            </a:pPr>
            <a:endParaRPr lang="en-US" dirty="0">
              <a:solidFill>
                <a:srgbClr val="000000"/>
              </a:solidFill>
              <a:latin typeface="MoMAGothic-Text" pitchFamily="2" charset="0"/>
              <a:ea typeface="Verdana"/>
              <a:cs typeface="Verdana"/>
              <a:sym typeface="Verdana"/>
            </a:endParaRPr>
          </a:p>
          <a:p>
            <a:pPr defTabSz="897301">
              <a:defRPr/>
            </a:pPr>
            <a:r>
              <a:rPr lang="en-US" dirty="0">
                <a:solidFill>
                  <a:srgbClr val="000000"/>
                </a:solidFill>
                <a:latin typeface="MoMAGothic-Text" pitchFamily="2" charset="0"/>
                <a:ea typeface="Verdana"/>
                <a:cs typeface="Verdana"/>
                <a:sym typeface="Verdana"/>
              </a:rPr>
              <a:t>The objective of the test was to find out whether using the app could cut down on the transaction time at coat check, and if it helped to provide a positive visitor experience. To see if this app technology delivered, we compared it to two other sets of data. </a:t>
            </a:r>
            <a:endParaRPr lang="en-US" dirty="0"/>
          </a:p>
          <a:p>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0650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lIns="91420" tIns="91420" rIns="91420" bIns="91420" anchor="t" anchorCtr="0">
            <a:noAutofit/>
          </a:bodyPr>
          <a:lstStyle/>
          <a:p>
            <a:r>
              <a:rPr lang="en" dirty="0" smtClean="0"/>
              <a:t>MoMA</a:t>
            </a:r>
            <a:r>
              <a:rPr lang="en" baseline="0" dirty="0" smtClean="0"/>
              <a:t> had collected data a few months prior to this test, and also collected data concurrent with t</a:t>
            </a:r>
            <a:r>
              <a:rPr lang="en-US" baseline="0" dirty="0" smtClean="0"/>
              <a:t>he</a:t>
            </a:r>
            <a:r>
              <a:rPr lang="en" baseline="0" dirty="0" smtClean="0"/>
              <a:t> Chexology test. Both of these sets were recorded manually. The Museum then compared  its data with the data that Chexology gathered. </a:t>
            </a:r>
          </a:p>
          <a:p>
            <a:endParaRPr lang="en" dirty="0" smtClean="0"/>
          </a:p>
          <a:p>
            <a:r>
              <a:rPr lang="en" dirty="0" smtClean="0"/>
              <a:t>The</a:t>
            </a:r>
            <a:r>
              <a:rPr lang="en" baseline="0" dirty="0" smtClean="0"/>
              <a:t> </a:t>
            </a:r>
            <a:r>
              <a:rPr lang="en" dirty="0" smtClean="0"/>
              <a:t>MoMA </a:t>
            </a:r>
            <a:r>
              <a:rPr lang="en" dirty="0"/>
              <a:t>Stats </a:t>
            </a:r>
            <a:r>
              <a:rPr lang="en" dirty="0" smtClean="0"/>
              <a:t>were taken over</a:t>
            </a:r>
            <a:r>
              <a:rPr lang="en" baseline="0" dirty="0" smtClean="0"/>
              <a:t> </a:t>
            </a:r>
            <a:r>
              <a:rPr lang="en" dirty="0" smtClean="0"/>
              <a:t>1 week</a:t>
            </a:r>
            <a:r>
              <a:rPr lang="en" dirty="0"/>
              <a:t>, </a:t>
            </a:r>
            <a:r>
              <a:rPr lang="en" dirty="0" smtClean="0"/>
              <a:t>during random 2-5 </a:t>
            </a:r>
            <a:r>
              <a:rPr lang="en" dirty="0"/>
              <a:t>hrs increments a </a:t>
            </a:r>
            <a:r>
              <a:rPr lang="en" dirty="0" smtClean="0"/>
              <a:t>day.</a:t>
            </a:r>
            <a:endParaRPr lang="en" dirty="0"/>
          </a:p>
          <a:p>
            <a:r>
              <a:rPr lang="en" dirty="0" smtClean="0"/>
              <a:t>The data for Chexology was</a:t>
            </a:r>
            <a:r>
              <a:rPr lang="en" baseline="0" dirty="0" smtClean="0"/>
              <a:t> also taken over 1 week, but it was collected continuously and automatically for each coat-check transaction. The app was able to provide more complete data and resulted in some very interesting findings.</a:t>
            </a:r>
          </a:p>
          <a:p>
            <a:r>
              <a:rPr lang="en" dirty="0"/>
              <a:t/>
            </a:r>
            <a:br>
              <a:rPr lang="en" dirty="0"/>
            </a:br>
            <a:endParaRPr lang="en"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0" tIns="91420" rIns="91420" bIns="91420" anchor="t" anchorCtr="0">
            <a:noAutofit/>
          </a:bodyPr>
          <a:lstStyle/>
          <a:p>
            <a:r>
              <a:rPr lang="en" dirty="0" smtClean="0"/>
              <a:t>From</a:t>
            </a:r>
            <a:r>
              <a:rPr lang="en" baseline="0" dirty="0" smtClean="0"/>
              <a:t> our own observations, we found that visitors had mixed reactions to the test. </a:t>
            </a:r>
          </a:p>
          <a:p>
            <a:r>
              <a:rPr lang="en" baseline="0" dirty="0" smtClean="0"/>
              <a:t>Some people thought it was great – easy checkin, easy checkout – people liked that the app took their picture as an additional way to id them for their checked item –and liked the technology. </a:t>
            </a:r>
          </a:p>
          <a:p>
            <a:pPr defTabSz="897301">
              <a:defRPr/>
            </a:pPr>
            <a:r>
              <a:rPr lang="en" baseline="0" dirty="0" smtClean="0"/>
              <a:t>However, others had a different take and thought the old system worked fine, or they couldn’t remember their phone number. Because we had the Chexology staff stationed in the auxillary section and kept the main coat check open, this test might also have been confusing to some. </a:t>
            </a:r>
          </a:p>
          <a:p>
            <a:endParaRPr lang="en" baseline="0" dirty="0" smtClean="0"/>
          </a:p>
          <a:p>
            <a:r>
              <a:rPr lang="en" baseline="0" dirty="0" smtClean="0"/>
              <a:t>A couple unexpected advantages of the Chexology technology system and the additional data collected become evident:</a:t>
            </a:r>
          </a:p>
          <a:p>
            <a:r>
              <a:rPr lang="en" baseline="0" dirty="0" smtClean="0"/>
              <a:t> 1) It helped to confirm the average amount of time people spent at the museum – 1.5 hrs. </a:t>
            </a:r>
          </a:p>
          <a:p>
            <a:r>
              <a:rPr lang="en" baseline="0" dirty="0" smtClean="0"/>
              <a:t>2) it helped to quickly resolve a “lost item” claim by quickly providing the time frame that the visitor used the coat check. </a:t>
            </a:r>
          </a:p>
          <a:p>
            <a:r>
              <a:rPr lang="en" dirty="0" smtClean="0"/>
              <a:t>Other</a:t>
            </a:r>
            <a:r>
              <a:rPr lang="en" baseline="0" dirty="0" smtClean="0"/>
              <a:t> potential advantages of using the technology was it’s a “novelty” appeal, contributing to a good first impression and overall experience for visitors. As well, with the improved data collection, there may be potential for other types of programming outreach to visitors.</a:t>
            </a:r>
            <a:endParaRPr lang="en-US" dirty="0" smtClean="0"/>
          </a:p>
          <a:p>
            <a:endParaRPr lang="e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lIns="91420" tIns="91420" rIns="91420" bIns="91420" anchor="t" anchorCtr="0">
            <a:noAutofit/>
          </a:bodyPr>
          <a:lstStyle/>
          <a:p>
            <a:pPr defTabSz="914350">
              <a:defRPr/>
            </a:pPr>
            <a:r>
              <a:rPr lang="en" dirty="0">
                <a:solidFill>
                  <a:srgbClr val="000000"/>
                </a:solidFill>
                <a:latin typeface="MoMAGothic-Text" pitchFamily="2" charset="0"/>
                <a:cs typeface="Times New Roman" panose="02020603050405020304" pitchFamily="18" charset="0"/>
              </a:rPr>
              <a:t> Chexology is </a:t>
            </a:r>
            <a:r>
              <a:rPr lang="en" dirty="0" smtClean="0">
                <a:solidFill>
                  <a:srgbClr val="000000"/>
                </a:solidFill>
                <a:latin typeface="MoMAGothic-Text" pitchFamily="2" charset="0"/>
                <a:cs typeface="Times New Roman" panose="02020603050405020304" pitchFamily="18" charset="0"/>
              </a:rPr>
              <a:t>continuing to build </a:t>
            </a:r>
            <a:r>
              <a:rPr lang="en" dirty="0">
                <a:solidFill>
                  <a:srgbClr val="000000"/>
                </a:solidFill>
                <a:latin typeface="MoMAGothic-Text" pitchFamily="2" charset="0"/>
                <a:cs typeface="Times New Roman" panose="02020603050405020304" pitchFamily="18" charset="0"/>
              </a:rPr>
              <a:t>out their app to integrate with specific coat check conveyor </a:t>
            </a:r>
            <a:r>
              <a:rPr lang="en" dirty="0" smtClean="0">
                <a:solidFill>
                  <a:srgbClr val="000000"/>
                </a:solidFill>
                <a:latin typeface="MoMAGothic-Text" pitchFamily="2" charset="0"/>
                <a:cs typeface="Times New Roman" panose="02020603050405020304" pitchFamily="18" charset="0"/>
              </a:rPr>
              <a:t>equipment. One outcome of this wou</a:t>
            </a:r>
            <a:r>
              <a:rPr lang="en-US" dirty="0" err="1" smtClean="0">
                <a:solidFill>
                  <a:srgbClr val="000000"/>
                </a:solidFill>
                <a:latin typeface="MoMAGothic-Text" pitchFamily="2" charset="0"/>
                <a:cs typeface="Times New Roman" panose="02020603050405020304" pitchFamily="18" charset="0"/>
              </a:rPr>
              <a:t>ld</a:t>
            </a:r>
            <a:r>
              <a:rPr lang="en" dirty="0" smtClean="0">
                <a:solidFill>
                  <a:srgbClr val="000000"/>
                </a:solidFill>
                <a:latin typeface="MoMAGothic-Text" pitchFamily="2" charset="0"/>
                <a:cs typeface="Times New Roman" panose="02020603050405020304" pitchFamily="18" charset="0"/>
              </a:rPr>
              <a:t> be to make the equiment more automated to work seamlessly with the checkin and checkout process at the ticket</a:t>
            </a:r>
            <a:r>
              <a:rPr lang="en" baseline="0" dirty="0" smtClean="0">
                <a:solidFill>
                  <a:srgbClr val="000000"/>
                </a:solidFill>
                <a:latin typeface="MoMAGothic-Text" pitchFamily="2" charset="0"/>
                <a:cs typeface="Times New Roman" panose="02020603050405020304" pitchFamily="18" charset="0"/>
              </a:rPr>
              <a:t> window. </a:t>
            </a:r>
            <a:r>
              <a:rPr lang="en" dirty="0" smtClean="0">
                <a:solidFill>
                  <a:srgbClr val="000000"/>
                </a:solidFill>
                <a:latin typeface="MoMAGothic-Text" pitchFamily="2" charset="0"/>
                <a:cs typeface="Times New Roman" panose="02020603050405020304" pitchFamily="18" charset="0"/>
              </a:rPr>
              <a:t> Instead of a</a:t>
            </a:r>
            <a:r>
              <a:rPr lang="en" baseline="0" dirty="0" smtClean="0">
                <a:solidFill>
                  <a:srgbClr val="000000"/>
                </a:solidFill>
                <a:latin typeface="MoMAGothic-Text" pitchFamily="2" charset="0"/>
                <a:cs typeface="Times New Roman" panose="02020603050405020304" pitchFamily="18" charset="0"/>
              </a:rPr>
              <a:t> coat check staff person having to manually enter the ticket number into the conveyor and waiting for the item to come around, the visitor could enter or scan their ticket into the app device, whi</a:t>
            </a:r>
            <a:r>
              <a:rPr lang="en-US" baseline="0" dirty="0" err="1" smtClean="0">
                <a:solidFill>
                  <a:srgbClr val="000000"/>
                </a:solidFill>
                <a:latin typeface="MoMAGothic-Text" pitchFamily="2" charset="0"/>
                <a:cs typeface="Times New Roman" panose="02020603050405020304" pitchFamily="18" charset="0"/>
              </a:rPr>
              <a:t>ch</a:t>
            </a:r>
            <a:r>
              <a:rPr lang="en" baseline="0" dirty="0" smtClean="0">
                <a:solidFill>
                  <a:srgbClr val="000000"/>
                </a:solidFill>
                <a:latin typeface="MoMAGothic-Text" pitchFamily="2" charset="0"/>
                <a:cs typeface="Times New Roman" panose="02020603050405020304" pitchFamily="18" charset="0"/>
              </a:rPr>
              <a:t> would then “call” the item automatically to come around on the conveyor.</a:t>
            </a:r>
            <a:endParaRPr lang="en" dirty="0" smtClean="0">
              <a:solidFill>
                <a:srgbClr val="000000"/>
              </a:solidFill>
              <a:latin typeface="MoMAGothic-Text" pitchFamily="2" charset="0"/>
              <a:cs typeface="Times New Roman" panose="02020603050405020304" pitchFamily="18" charset="0"/>
            </a:endParaRPr>
          </a:p>
          <a:p>
            <a:pPr defTabSz="914350">
              <a:defRPr/>
            </a:pPr>
            <a:endParaRPr lang="en" dirty="0" smtClean="0">
              <a:solidFill>
                <a:srgbClr val="000000"/>
              </a:solidFill>
              <a:latin typeface="MoMAGothic-Text" pitchFamily="2" charset="0"/>
              <a:cs typeface="Times New Roman" panose="02020603050405020304" pitchFamily="18" charset="0"/>
            </a:endParaRPr>
          </a:p>
          <a:p>
            <a:pPr defTabSz="914350">
              <a:defRPr/>
            </a:pPr>
            <a:r>
              <a:rPr lang="en" dirty="0" smtClean="0">
                <a:solidFill>
                  <a:srgbClr val="000000"/>
                </a:solidFill>
                <a:latin typeface="MoMAGothic-Text" pitchFamily="2" charset="0"/>
                <a:cs typeface="Times New Roman" panose="02020603050405020304" pitchFamily="18" charset="0"/>
              </a:rPr>
              <a:t>We</a:t>
            </a:r>
            <a:r>
              <a:rPr lang="en" baseline="0" dirty="0" smtClean="0">
                <a:solidFill>
                  <a:srgbClr val="000000"/>
                </a:solidFill>
                <a:latin typeface="MoMAGothic-Text" pitchFamily="2" charset="0"/>
                <a:cs typeface="Times New Roman" panose="02020603050405020304" pitchFamily="18" charset="0"/>
              </a:rPr>
              <a:t> gained some valuable information wi</a:t>
            </a:r>
            <a:r>
              <a:rPr lang="en-US" baseline="0" dirty="0" err="1" smtClean="0">
                <a:solidFill>
                  <a:srgbClr val="000000"/>
                </a:solidFill>
                <a:latin typeface="MoMAGothic-Text" pitchFamily="2" charset="0"/>
                <a:cs typeface="Times New Roman" panose="02020603050405020304" pitchFamily="18" charset="0"/>
              </a:rPr>
              <a:t>th</a:t>
            </a:r>
            <a:r>
              <a:rPr lang="en" baseline="0" dirty="0" smtClean="0">
                <a:solidFill>
                  <a:srgbClr val="000000"/>
                </a:solidFill>
                <a:latin typeface="MoMAGothic-Text" pitchFamily="2" charset="0"/>
                <a:cs typeface="Times New Roman" panose="02020603050405020304" pitchFamily="18" charset="0"/>
              </a:rPr>
              <a:t> the first test and plan to do additional </a:t>
            </a:r>
            <a:r>
              <a:rPr lang="en-US" dirty="0" smtClean="0">
                <a:solidFill>
                  <a:srgbClr val="000000"/>
                </a:solidFill>
                <a:latin typeface="MoMAGothic-Text" pitchFamily="2" charset="0"/>
                <a:cs typeface="Times New Roman" panose="02020603050405020304" pitchFamily="18" charset="0"/>
              </a:rPr>
              <a:t>tests </a:t>
            </a:r>
            <a:r>
              <a:rPr lang="en-US" baseline="0" dirty="0" smtClean="0">
                <a:solidFill>
                  <a:srgbClr val="000000"/>
                </a:solidFill>
                <a:latin typeface="MoMAGothic-Text" pitchFamily="2" charset="0"/>
                <a:cs typeface="Times New Roman" panose="02020603050405020304" pitchFamily="18" charset="0"/>
              </a:rPr>
              <a:t>using the entire coat check space, and not only the </a:t>
            </a:r>
            <a:r>
              <a:rPr lang="en-US" baseline="0" dirty="0" err="1" smtClean="0">
                <a:solidFill>
                  <a:srgbClr val="000000"/>
                </a:solidFill>
                <a:latin typeface="MoMAGothic-Text" pitchFamily="2" charset="0"/>
                <a:cs typeface="Times New Roman" panose="02020603050405020304" pitchFamily="18" charset="0"/>
              </a:rPr>
              <a:t>auxilliary</a:t>
            </a:r>
            <a:r>
              <a:rPr lang="en-US" baseline="0" dirty="0" smtClean="0">
                <a:solidFill>
                  <a:srgbClr val="000000"/>
                </a:solidFill>
                <a:latin typeface="MoMAGothic-Text" pitchFamily="2" charset="0"/>
                <a:cs typeface="Times New Roman" panose="02020603050405020304" pitchFamily="18" charset="0"/>
              </a:rPr>
              <a:t> space. </a:t>
            </a:r>
            <a:r>
              <a:rPr lang="en-US" dirty="0" smtClean="0">
                <a:solidFill>
                  <a:srgbClr val="000000"/>
                </a:solidFill>
                <a:latin typeface="MoMAGothic-Text" pitchFamily="2" charset="0"/>
                <a:cs typeface="Times New Roman" panose="02020603050405020304" pitchFamily="18" charset="0"/>
              </a:rPr>
              <a:t> </a:t>
            </a:r>
          </a:p>
          <a:p>
            <a:pPr defTabSz="914350">
              <a:defRPr/>
            </a:pPr>
            <a:endParaRPr lang="en-US" dirty="0" smtClean="0">
              <a:solidFill>
                <a:srgbClr val="000000"/>
              </a:solidFill>
              <a:latin typeface="MoMAGothic-Text" pitchFamily="2" charset="0"/>
              <a:cs typeface="Times New Roman" panose="02020603050405020304" pitchFamily="18" charset="0"/>
            </a:endParaRPr>
          </a:p>
          <a:p>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buClr>
                <a:schemeClr val="dk1"/>
              </a:buClr>
              <a:buSzPct val="100000"/>
            </a:pPr>
            <a:r>
              <a:rPr lang="en-US" b="1" dirty="0" smtClean="0">
                <a:solidFill>
                  <a:schemeClr val="bg1">
                    <a:lumMod val="50000"/>
                  </a:schemeClr>
                </a:solidFill>
                <a:latin typeface="MoMAGothic-Text" pitchFamily="2" charset="0"/>
              </a:rPr>
              <a:t>Sonya: </a:t>
            </a:r>
          </a:p>
          <a:p>
            <a:pPr marL="139700">
              <a:buClr>
                <a:schemeClr val="dk1"/>
              </a:buClr>
              <a:buSzPct val="100000"/>
            </a:pPr>
            <a:endParaRPr lang="en-US" dirty="0" smtClean="0">
              <a:solidFill>
                <a:schemeClr val="bg1">
                  <a:lumMod val="50000"/>
                </a:schemeClr>
              </a:solidFill>
              <a:latin typeface="MoMAGothic-Text" pitchFamily="2" charset="0"/>
            </a:endParaRPr>
          </a:p>
          <a:p>
            <a:pPr marL="457200" lvl="0" indent="-317500">
              <a:buClr>
                <a:schemeClr val="dk1"/>
              </a:buClr>
              <a:buSzPct val="100000"/>
              <a:buFont typeface="Verdana"/>
              <a:buChar char="●"/>
            </a:pPr>
            <a:r>
              <a:rPr lang="en-US" sz="1200" dirty="0" smtClean="0">
                <a:solidFill>
                  <a:schemeClr val="bg1">
                    <a:lumMod val="50000"/>
                  </a:schemeClr>
                </a:solidFill>
                <a:latin typeface="MoMAGothic-Text" pitchFamily="2" charset="0"/>
                <a:ea typeface="Verdana"/>
                <a:cs typeface="Verdana"/>
                <a:sym typeface="Verdana"/>
              </a:rPr>
              <a:t>Performing tests on a regular basis encourages experimentation and openness to change into the culture of the lobby staff and throughout the Museum</a:t>
            </a:r>
          </a:p>
          <a:p>
            <a:pPr marL="457200" lvl="0" indent="-317500">
              <a:buClr>
                <a:schemeClr val="dk1"/>
              </a:buClr>
              <a:buSzPct val="100000"/>
              <a:buFont typeface="Verdana"/>
              <a:buChar char="●"/>
            </a:pPr>
            <a:endParaRPr lang="en-US" sz="1200" dirty="0" smtClean="0">
              <a:solidFill>
                <a:schemeClr val="bg1">
                  <a:lumMod val="50000"/>
                </a:schemeClr>
              </a:solidFill>
              <a:latin typeface="MoMAGothic-Text" pitchFamily="2" charset="0"/>
              <a:ea typeface="Verdana"/>
              <a:cs typeface="Verdana"/>
              <a:sym typeface="Verdana"/>
            </a:endParaRPr>
          </a:p>
          <a:p>
            <a:pPr marL="139700" lvl="0">
              <a:buClr>
                <a:schemeClr val="dk1"/>
              </a:buClr>
              <a:buSzPct val="100000"/>
            </a:pPr>
            <a:endParaRPr lang="en-US" sz="1200" dirty="0" smtClean="0">
              <a:solidFill>
                <a:schemeClr val="bg1">
                  <a:lumMod val="50000"/>
                </a:schemeClr>
              </a:solidFill>
              <a:latin typeface="MoMAGothic-Text" pitchFamily="2" charset="0"/>
              <a:ea typeface="Verdana"/>
              <a:cs typeface="Verdana"/>
              <a:sym typeface="Verdana"/>
            </a:endParaRPr>
          </a:p>
          <a:p>
            <a:pPr marL="457200" lvl="0" indent="-317500">
              <a:buClr>
                <a:schemeClr val="dk1"/>
              </a:buClr>
              <a:buSzPct val="100000"/>
              <a:buFont typeface="Verdana"/>
              <a:buChar char="●"/>
            </a:pPr>
            <a:r>
              <a:rPr lang="en-US" sz="1200" dirty="0" smtClean="0">
                <a:solidFill>
                  <a:schemeClr val="bg1">
                    <a:lumMod val="50000"/>
                  </a:schemeClr>
                </a:solidFill>
                <a:latin typeface="MoMAGothic-Text" pitchFamily="2" charset="0"/>
                <a:ea typeface="Verdana"/>
                <a:cs typeface="Verdana"/>
                <a:sym typeface="Verdana"/>
              </a:rPr>
              <a:t>Working collaboratively towards shared goals strengthens communication and understanding between departments and helps us all to have a more big-picture perspective</a:t>
            </a:r>
          </a:p>
          <a:p>
            <a:pPr marL="457200" lvl="0" indent="-317500">
              <a:buClr>
                <a:schemeClr val="dk1"/>
              </a:buClr>
              <a:buSzPct val="100000"/>
              <a:buFont typeface="Verdana"/>
              <a:buChar char="●"/>
            </a:pPr>
            <a:endParaRPr lang="en-US" sz="1200" dirty="0" smtClean="0">
              <a:solidFill>
                <a:schemeClr val="bg1">
                  <a:lumMod val="50000"/>
                </a:schemeClr>
              </a:solidFill>
              <a:latin typeface="MoMAGothic-Text" pitchFamily="2" charset="0"/>
              <a:ea typeface="Verdana"/>
              <a:cs typeface="Verdana"/>
              <a:sym typeface="Verdana"/>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5020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
        <p:nvSpPr>
          <p:cNvPr id="22" name="Shape 2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3" name="Shape 33"/>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4" name="Shape 3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311701" y="593366"/>
            <a:ext cx="8520599" cy="763598"/>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90" name="Shape 90"/>
          <p:cNvSpPr txBox="1">
            <a:spLocks noGrp="1"/>
          </p:cNvSpPr>
          <p:nvPr>
            <p:ph type="body" idx="1"/>
          </p:nvPr>
        </p:nvSpPr>
        <p:spPr>
          <a:xfrm>
            <a:off x="311701" y="1536633"/>
            <a:ext cx="8520599"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91" name="Shape 91"/>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2"/>
        <p:cNvGrpSpPr/>
        <p:nvPr/>
      </p:nvGrpSpPr>
      <p:grpSpPr>
        <a:xfrm>
          <a:off x="0" y="0"/>
          <a:ext cx="0" cy="0"/>
          <a:chOff x="0" y="0"/>
          <a:chExt cx="0" cy="0"/>
        </a:xfrm>
      </p:grpSpPr>
      <p:sp>
        <p:nvSpPr>
          <p:cNvPr id="93" name="Shape 93"/>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title">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11701" y="2867800"/>
            <a:ext cx="8520599" cy="1122399"/>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rial"/>
              <a:buNone/>
              <a:defRPr sz="36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3600">
                <a:solidFill>
                  <a:schemeClr val="dk1"/>
                </a:solidFill>
              </a:defRPr>
            </a:lvl2pPr>
            <a:lvl3pPr lvl="2" indent="0" algn="ctr">
              <a:spcBef>
                <a:spcPts val="0"/>
              </a:spcBef>
              <a:buClr>
                <a:schemeClr val="dk1"/>
              </a:buClr>
              <a:buFont typeface="Arial"/>
              <a:buNone/>
              <a:defRPr sz="3600">
                <a:solidFill>
                  <a:schemeClr val="dk1"/>
                </a:solidFill>
              </a:defRPr>
            </a:lvl3pPr>
            <a:lvl4pPr lvl="3" indent="0" algn="ctr">
              <a:spcBef>
                <a:spcPts val="0"/>
              </a:spcBef>
              <a:buClr>
                <a:schemeClr val="dk1"/>
              </a:buClr>
              <a:buFont typeface="Arial"/>
              <a:buNone/>
              <a:defRPr sz="3600">
                <a:solidFill>
                  <a:schemeClr val="dk1"/>
                </a:solidFill>
              </a:defRPr>
            </a:lvl4pPr>
            <a:lvl5pPr lvl="4" indent="0" algn="ctr">
              <a:spcBef>
                <a:spcPts val="0"/>
              </a:spcBef>
              <a:buClr>
                <a:schemeClr val="dk1"/>
              </a:buClr>
              <a:buFont typeface="Arial"/>
              <a:buNone/>
              <a:defRPr sz="3600">
                <a:solidFill>
                  <a:schemeClr val="dk1"/>
                </a:solidFill>
              </a:defRPr>
            </a:lvl5pPr>
            <a:lvl6pPr lvl="5" indent="0" algn="ctr">
              <a:spcBef>
                <a:spcPts val="0"/>
              </a:spcBef>
              <a:buClr>
                <a:schemeClr val="dk1"/>
              </a:buClr>
              <a:buFont typeface="Arial"/>
              <a:buNone/>
              <a:defRPr sz="3600">
                <a:solidFill>
                  <a:schemeClr val="dk1"/>
                </a:solidFill>
              </a:defRPr>
            </a:lvl6pPr>
            <a:lvl7pPr lvl="6" indent="0" algn="ctr">
              <a:spcBef>
                <a:spcPts val="0"/>
              </a:spcBef>
              <a:buClr>
                <a:schemeClr val="dk1"/>
              </a:buClr>
              <a:buFont typeface="Arial"/>
              <a:buNone/>
              <a:defRPr sz="3600">
                <a:solidFill>
                  <a:schemeClr val="dk1"/>
                </a:solidFill>
              </a:defRPr>
            </a:lvl7pPr>
            <a:lvl8pPr lvl="7" indent="0" algn="ctr">
              <a:spcBef>
                <a:spcPts val="0"/>
              </a:spcBef>
              <a:buClr>
                <a:schemeClr val="dk1"/>
              </a:buClr>
              <a:buFont typeface="Arial"/>
              <a:buNone/>
              <a:defRPr sz="3600">
                <a:solidFill>
                  <a:schemeClr val="dk1"/>
                </a:solidFill>
              </a:defRPr>
            </a:lvl8pPr>
            <a:lvl9pPr lvl="8" indent="0" algn="ctr">
              <a:spcBef>
                <a:spcPts val="0"/>
              </a:spcBef>
              <a:buClr>
                <a:schemeClr val="dk1"/>
              </a:buClr>
              <a:buFont typeface="Arial"/>
              <a:buNone/>
              <a:defRPr sz="3600">
                <a:solidFill>
                  <a:schemeClr val="dk1"/>
                </a:solidFill>
              </a:defRPr>
            </a:lvl9pPr>
          </a:lstStyle>
          <a:p>
            <a:endParaRPr/>
          </a:p>
        </p:txBody>
      </p:sp>
      <p:sp>
        <p:nvSpPr>
          <p:cNvPr id="100" name="Shape 100"/>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701" y="593366"/>
            <a:ext cx="8520599" cy="763598"/>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103" name="Shape 103"/>
          <p:cNvSpPr txBox="1">
            <a:spLocks noGrp="1"/>
          </p:cNvSpPr>
          <p:nvPr>
            <p:ph type="body" idx="1"/>
          </p:nvPr>
        </p:nvSpPr>
        <p:spPr>
          <a:xfrm>
            <a:off x="311701" y="1536633"/>
            <a:ext cx="3999898"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104" name="Shape 104"/>
          <p:cNvSpPr txBox="1">
            <a:spLocks noGrp="1"/>
          </p:cNvSpPr>
          <p:nvPr>
            <p:ph type="body" idx="2"/>
          </p:nvPr>
        </p:nvSpPr>
        <p:spPr>
          <a:xfrm>
            <a:off x="4832401" y="1536633"/>
            <a:ext cx="3999898"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105" name="Shape 105"/>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1701" y="593366"/>
            <a:ext cx="8520599" cy="763598"/>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108" name="Shape 108"/>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1" y="740800"/>
            <a:ext cx="2807999" cy="1007598"/>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400">
                <a:solidFill>
                  <a:schemeClr val="dk1"/>
                </a:solidFill>
              </a:defRPr>
            </a:lvl2pPr>
            <a:lvl3pPr lvl="2" indent="0">
              <a:spcBef>
                <a:spcPts val="0"/>
              </a:spcBef>
              <a:buClr>
                <a:schemeClr val="dk1"/>
              </a:buClr>
              <a:buFont typeface="Arial"/>
              <a:buNone/>
              <a:defRPr sz="2400">
                <a:solidFill>
                  <a:schemeClr val="dk1"/>
                </a:solidFill>
              </a:defRPr>
            </a:lvl3pPr>
            <a:lvl4pPr lvl="3" indent="0">
              <a:spcBef>
                <a:spcPts val="0"/>
              </a:spcBef>
              <a:buClr>
                <a:schemeClr val="dk1"/>
              </a:buClr>
              <a:buFont typeface="Arial"/>
              <a:buNone/>
              <a:defRPr sz="2400">
                <a:solidFill>
                  <a:schemeClr val="dk1"/>
                </a:solidFill>
              </a:defRPr>
            </a:lvl4pPr>
            <a:lvl5pPr lvl="4" indent="0">
              <a:spcBef>
                <a:spcPts val="0"/>
              </a:spcBef>
              <a:buClr>
                <a:schemeClr val="dk1"/>
              </a:buClr>
              <a:buFont typeface="Arial"/>
              <a:buNone/>
              <a:defRPr sz="2400">
                <a:solidFill>
                  <a:schemeClr val="dk1"/>
                </a:solidFill>
              </a:defRPr>
            </a:lvl5pPr>
            <a:lvl6pPr lvl="5" indent="0">
              <a:spcBef>
                <a:spcPts val="0"/>
              </a:spcBef>
              <a:buClr>
                <a:schemeClr val="dk1"/>
              </a:buClr>
              <a:buFont typeface="Arial"/>
              <a:buNone/>
              <a:defRPr sz="2400">
                <a:solidFill>
                  <a:schemeClr val="dk1"/>
                </a:solidFill>
              </a:defRPr>
            </a:lvl6pPr>
            <a:lvl7pPr lvl="6" indent="0">
              <a:spcBef>
                <a:spcPts val="0"/>
              </a:spcBef>
              <a:buClr>
                <a:schemeClr val="dk1"/>
              </a:buClr>
              <a:buFont typeface="Arial"/>
              <a:buNone/>
              <a:defRPr sz="2400">
                <a:solidFill>
                  <a:schemeClr val="dk1"/>
                </a:solidFill>
              </a:defRPr>
            </a:lvl7pPr>
            <a:lvl8pPr lvl="7" indent="0">
              <a:spcBef>
                <a:spcPts val="0"/>
              </a:spcBef>
              <a:buClr>
                <a:schemeClr val="dk1"/>
              </a:buClr>
              <a:buFont typeface="Arial"/>
              <a:buNone/>
              <a:defRPr sz="2400">
                <a:solidFill>
                  <a:schemeClr val="dk1"/>
                </a:solidFill>
              </a:defRPr>
            </a:lvl8pPr>
            <a:lvl9pPr lvl="8" indent="0">
              <a:spcBef>
                <a:spcPts val="0"/>
              </a:spcBef>
              <a:buClr>
                <a:schemeClr val="dk1"/>
              </a:buClr>
              <a:buFont typeface="Arial"/>
              <a:buNone/>
              <a:defRPr sz="2400">
                <a:solidFill>
                  <a:schemeClr val="dk1"/>
                </a:solidFill>
              </a:defRPr>
            </a:lvl9pPr>
          </a:lstStyle>
          <a:p>
            <a:endParaRPr/>
          </a:p>
        </p:txBody>
      </p:sp>
      <p:sp>
        <p:nvSpPr>
          <p:cNvPr id="111" name="Shape 111"/>
          <p:cNvSpPr txBox="1">
            <a:spLocks noGrp="1"/>
          </p:cNvSpPr>
          <p:nvPr>
            <p:ph type="body" idx="1"/>
          </p:nvPr>
        </p:nvSpPr>
        <p:spPr>
          <a:xfrm>
            <a:off x="311701" y="1852800"/>
            <a:ext cx="2807999" cy="4239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200" b="0" i="0" u="none" strike="noStrike" cap="none">
                <a:solidFill>
                  <a:schemeClr val="dk2"/>
                </a:solidFill>
                <a:latin typeface="Arial"/>
                <a:ea typeface="Arial"/>
                <a:cs typeface="Arial"/>
                <a:sym typeface="Arial"/>
              </a:defRPr>
            </a:lvl9pPr>
          </a:lstStyle>
          <a:p>
            <a:endParaRPr/>
          </a:p>
        </p:txBody>
      </p:sp>
      <p:sp>
        <p:nvSpPr>
          <p:cNvPr id="112" name="Shape 112"/>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Main point">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90250" y="600200"/>
            <a:ext cx="6367800" cy="5454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rial"/>
              <a:buNone/>
              <a:defRPr sz="4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4800">
                <a:solidFill>
                  <a:schemeClr val="dk1"/>
                </a:solidFill>
              </a:defRPr>
            </a:lvl2pPr>
            <a:lvl3pPr lvl="2" indent="0">
              <a:spcBef>
                <a:spcPts val="0"/>
              </a:spcBef>
              <a:buClr>
                <a:schemeClr val="dk1"/>
              </a:buClr>
              <a:buFont typeface="Arial"/>
              <a:buNone/>
              <a:defRPr sz="4800">
                <a:solidFill>
                  <a:schemeClr val="dk1"/>
                </a:solidFill>
              </a:defRPr>
            </a:lvl3pPr>
            <a:lvl4pPr lvl="3" indent="0">
              <a:spcBef>
                <a:spcPts val="0"/>
              </a:spcBef>
              <a:buClr>
                <a:schemeClr val="dk1"/>
              </a:buClr>
              <a:buFont typeface="Arial"/>
              <a:buNone/>
              <a:defRPr sz="4800">
                <a:solidFill>
                  <a:schemeClr val="dk1"/>
                </a:solidFill>
              </a:defRPr>
            </a:lvl4pPr>
            <a:lvl5pPr lvl="4" indent="0">
              <a:spcBef>
                <a:spcPts val="0"/>
              </a:spcBef>
              <a:buClr>
                <a:schemeClr val="dk1"/>
              </a:buClr>
              <a:buFont typeface="Arial"/>
              <a:buNone/>
              <a:defRPr sz="4800">
                <a:solidFill>
                  <a:schemeClr val="dk1"/>
                </a:solidFill>
              </a:defRPr>
            </a:lvl5pPr>
            <a:lvl6pPr lvl="5" indent="0">
              <a:spcBef>
                <a:spcPts val="0"/>
              </a:spcBef>
              <a:buClr>
                <a:schemeClr val="dk1"/>
              </a:buClr>
              <a:buFont typeface="Arial"/>
              <a:buNone/>
              <a:defRPr sz="4800">
                <a:solidFill>
                  <a:schemeClr val="dk1"/>
                </a:solidFill>
              </a:defRPr>
            </a:lvl6pPr>
            <a:lvl7pPr lvl="6" indent="0">
              <a:spcBef>
                <a:spcPts val="0"/>
              </a:spcBef>
              <a:buClr>
                <a:schemeClr val="dk1"/>
              </a:buClr>
              <a:buFont typeface="Arial"/>
              <a:buNone/>
              <a:defRPr sz="4800">
                <a:solidFill>
                  <a:schemeClr val="dk1"/>
                </a:solidFill>
              </a:defRPr>
            </a:lvl7pPr>
            <a:lvl8pPr lvl="7" indent="0">
              <a:spcBef>
                <a:spcPts val="0"/>
              </a:spcBef>
              <a:buClr>
                <a:schemeClr val="dk1"/>
              </a:buClr>
              <a:buFont typeface="Arial"/>
              <a:buNone/>
              <a:defRPr sz="4800">
                <a:solidFill>
                  <a:schemeClr val="dk1"/>
                </a:solidFill>
              </a:defRPr>
            </a:lvl8pPr>
            <a:lvl9pPr lvl="8" indent="0">
              <a:spcBef>
                <a:spcPts val="0"/>
              </a:spcBef>
              <a:buClr>
                <a:schemeClr val="dk1"/>
              </a:buClr>
              <a:buFont typeface="Arial"/>
              <a:buNone/>
              <a:defRPr sz="4800">
                <a:solidFill>
                  <a:schemeClr val="dk1"/>
                </a:solidFill>
              </a:defRPr>
            </a:lvl9pPr>
          </a:lstStyle>
          <a:p>
            <a:endParaRPr/>
          </a:p>
        </p:txBody>
      </p:sp>
      <p:sp>
        <p:nvSpPr>
          <p:cNvPr id="115" name="Shape 115"/>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116"/>
        <p:cNvGrpSpPr/>
        <p:nvPr/>
      </p:nvGrpSpPr>
      <p:grpSpPr>
        <a:xfrm>
          <a:off x="0" y="0"/>
          <a:ext cx="0" cy="0"/>
          <a:chOff x="0" y="0"/>
          <a:chExt cx="0" cy="0"/>
        </a:xfrm>
      </p:grpSpPr>
      <p:sp>
        <p:nvSpPr>
          <p:cNvPr id="117" name="Shape 117"/>
          <p:cNvSpPr/>
          <p:nvPr/>
        </p:nvSpPr>
        <p:spPr>
          <a:xfrm>
            <a:off x="4572000" y="-165"/>
            <a:ext cx="4572000" cy="6857999"/>
          </a:xfrm>
          <a:prstGeom prst="rect">
            <a:avLst/>
          </a:prstGeom>
          <a:solidFill>
            <a:schemeClr val="lt2"/>
          </a:solidFill>
          <a:ln>
            <a:noFill/>
          </a:ln>
        </p:spPr>
        <p:txBody>
          <a:bodyPr lIns="91425" tIns="91425" rIns="91425" bIns="91425" anchor="ctr" anchorCtr="0">
            <a:noAutofit/>
          </a:bodyPr>
          <a:lstStyle/>
          <a:p>
            <a:pPr marL="0" marR="0" lvl="0" indent="0" algn="l" rtl="0">
              <a:spcBef>
                <a:spcPts val="0"/>
              </a:spcBef>
              <a:buNone/>
            </a:pPr>
            <a:endParaRPr sz="1400">
              <a:solidFill>
                <a:srgbClr val="000000"/>
              </a:solidFill>
              <a:latin typeface="Arial"/>
              <a:ea typeface="Arial"/>
              <a:cs typeface="Arial"/>
              <a:sym typeface="Arial"/>
            </a:endParaRPr>
          </a:p>
        </p:txBody>
      </p:sp>
      <p:sp>
        <p:nvSpPr>
          <p:cNvPr id="118" name="Shape 118"/>
          <p:cNvSpPr txBox="1">
            <a:spLocks noGrp="1"/>
          </p:cNvSpPr>
          <p:nvPr>
            <p:ph type="title"/>
          </p:nvPr>
        </p:nvSpPr>
        <p:spPr>
          <a:xfrm>
            <a:off x="265501" y="1644233"/>
            <a:ext cx="4045198" cy="19764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42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4200">
                <a:solidFill>
                  <a:schemeClr val="dk1"/>
                </a:solidFill>
              </a:defRPr>
            </a:lvl2pPr>
            <a:lvl3pPr lvl="2" indent="0" algn="ctr">
              <a:spcBef>
                <a:spcPts val="0"/>
              </a:spcBef>
              <a:buClr>
                <a:schemeClr val="dk1"/>
              </a:buClr>
              <a:buFont typeface="Arial"/>
              <a:buNone/>
              <a:defRPr sz="4200">
                <a:solidFill>
                  <a:schemeClr val="dk1"/>
                </a:solidFill>
              </a:defRPr>
            </a:lvl3pPr>
            <a:lvl4pPr lvl="3" indent="0" algn="ctr">
              <a:spcBef>
                <a:spcPts val="0"/>
              </a:spcBef>
              <a:buClr>
                <a:schemeClr val="dk1"/>
              </a:buClr>
              <a:buFont typeface="Arial"/>
              <a:buNone/>
              <a:defRPr sz="4200">
                <a:solidFill>
                  <a:schemeClr val="dk1"/>
                </a:solidFill>
              </a:defRPr>
            </a:lvl4pPr>
            <a:lvl5pPr lvl="4" indent="0" algn="ctr">
              <a:spcBef>
                <a:spcPts val="0"/>
              </a:spcBef>
              <a:buClr>
                <a:schemeClr val="dk1"/>
              </a:buClr>
              <a:buFont typeface="Arial"/>
              <a:buNone/>
              <a:defRPr sz="4200">
                <a:solidFill>
                  <a:schemeClr val="dk1"/>
                </a:solidFill>
              </a:defRPr>
            </a:lvl5pPr>
            <a:lvl6pPr lvl="5" indent="0" algn="ctr">
              <a:spcBef>
                <a:spcPts val="0"/>
              </a:spcBef>
              <a:buClr>
                <a:schemeClr val="dk1"/>
              </a:buClr>
              <a:buFont typeface="Arial"/>
              <a:buNone/>
              <a:defRPr sz="4200">
                <a:solidFill>
                  <a:schemeClr val="dk1"/>
                </a:solidFill>
              </a:defRPr>
            </a:lvl6pPr>
            <a:lvl7pPr lvl="6" indent="0" algn="ctr">
              <a:spcBef>
                <a:spcPts val="0"/>
              </a:spcBef>
              <a:buClr>
                <a:schemeClr val="dk1"/>
              </a:buClr>
              <a:buFont typeface="Arial"/>
              <a:buNone/>
              <a:defRPr sz="4200">
                <a:solidFill>
                  <a:schemeClr val="dk1"/>
                </a:solidFill>
              </a:defRPr>
            </a:lvl7pPr>
            <a:lvl8pPr lvl="7" indent="0" algn="ctr">
              <a:spcBef>
                <a:spcPts val="0"/>
              </a:spcBef>
              <a:buClr>
                <a:schemeClr val="dk1"/>
              </a:buClr>
              <a:buFont typeface="Arial"/>
              <a:buNone/>
              <a:defRPr sz="4200">
                <a:solidFill>
                  <a:schemeClr val="dk1"/>
                </a:solidFill>
              </a:defRPr>
            </a:lvl8pPr>
            <a:lvl9pPr lvl="8" indent="0" algn="ctr">
              <a:spcBef>
                <a:spcPts val="0"/>
              </a:spcBef>
              <a:buClr>
                <a:schemeClr val="dk1"/>
              </a:buClr>
              <a:buFont typeface="Arial"/>
              <a:buNone/>
              <a:defRPr sz="4200">
                <a:solidFill>
                  <a:schemeClr val="dk1"/>
                </a:solidFill>
              </a:defRPr>
            </a:lvl9pPr>
          </a:lstStyle>
          <a:p>
            <a:endParaRPr/>
          </a:p>
        </p:txBody>
      </p:sp>
      <p:sp>
        <p:nvSpPr>
          <p:cNvPr id="119" name="Shape 119"/>
          <p:cNvSpPr txBox="1">
            <a:spLocks noGrp="1"/>
          </p:cNvSpPr>
          <p:nvPr>
            <p:ph type="subTitle" idx="1"/>
          </p:nvPr>
        </p:nvSpPr>
        <p:spPr>
          <a:xfrm>
            <a:off x="265501" y="3737432"/>
            <a:ext cx="4045198" cy="1646799"/>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1pPr>
            <a:lvl2pPr marL="457200" marR="0" lvl="1"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2pPr>
            <a:lvl3pPr marL="914400" marR="0" lvl="2"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3pPr>
            <a:lvl4pPr marL="1371600" marR="0" lvl="3"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4pPr>
            <a:lvl5pPr marL="1828800" marR="0" lvl="4"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5pPr>
            <a:lvl6pPr marL="2286000" marR="0" lvl="5"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6pPr>
            <a:lvl7pPr marL="2743200" marR="0" lvl="6"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7pPr>
            <a:lvl8pPr marL="3200400" marR="0" lvl="7"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8pPr>
            <a:lvl9pPr marL="3657600" marR="0" lvl="8" indent="0" algn="ctr" rtl="0">
              <a:lnSpc>
                <a:spcPct val="100000"/>
              </a:lnSpc>
              <a:spcBef>
                <a:spcPts val="0"/>
              </a:spcBef>
              <a:spcAft>
                <a:spcPts val="0"/>
              </a:spcAft>
              <a:buClr>
                <a:schemeClr val="dk2"/>
              </a:buClr>
              <a:buFont typeface="Arial"/>
              <a:buNone/>
              <a:defRPr sz="2100" b="0" i="0" u="none" strike="noStrike" cap="none">
                <a:solidFill>
                  <a:schemeClr val="dk2"/>
                </a:solidFill>
                <a:latin typeface="Arial"/>
                <a:ea typeface="Arial"/>
                <a:cs typeface="Arial"/>
                <a:sym typeface="Arial"/>
              </a:defRPr>
            </a:lvl9pPr>
          </a:lstStyle>
          <a:p>
            <a:endParaRPr/>
          </a:p>
        </p:txBody>
      </p:sp>
      <p:sp>
        <p:nvSpPr>
          <p:cNvPr id="120" name="Shape 120"/>
          <p:cNvSpPr txBox="1">
            <a:spLocks noGrp="1"/>
          </p:cNvSpPr>
          <p:nvPr>
            <p:ph type="body" idx="2"/>
          </p:nvPr>
        </p:nvSpPr>
        <p:spPr>
          <a:xfrm>
            <a:off x="4939500" y="965433"/>
            <a:ext cx="3837000" cy="4926799"/>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21" name="Shape 121"/>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aption">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311700" y="5640767"/>
            <a:ext cx="5998800" cy="8067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24" name="Shape 124"/>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ig number">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311701" y="1474833"/>
            <a:ext cx="8520599" cy="26179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Arial"/>
              <a:buNone/>
              <a:defRPr sz="12000" b="0" i="0" u="none" strike="noStrike" cap="none">
                <a:solidFill>
                  <a:schemeClr val="dk1"/>
                </a:solidFill>
                <a:latin typeface="Arial"/>
                <a:ea typeface="Arial"/>
                <a:cs typeface="Arial"/>
                <a:sym typeface="Arial"/>
              </a:defRPr>
            </a:lvl1pPr>
            <a:lvl2pPr lvl="1" indent="0" algn="ctr">
              <a:spcBef>
                <a:spcPts val="0"/>
              </a:spcBef>
              <a:buClr>
                <a:schemeClr val="dk1"/>
              </a:buClr>
              <a:buFont typeface="Arial"/>
              <a:buNone/>
              <a:defRPr sz="12000">
                <a:solidFill>
                  <a:schemeClr val="dk1"/>
                </a:solidFill>
              </a:defRPr>
            </a:lvl2pPr>
            <a:lvl3pPr lvl="2" indent="0" algn="ctr">
              <a:spcBef>
                <a:spcPts val="0"/>
              </a:spcBef>
              <a:buClr>
                <a:schemeClr val="dk1"/>
              </a:buClr>
              <a:buFont typeface="Arial"/>
              <a:buNone/>
              <a:defRPr sz="12000">
                <a:solidFill>
                  <a:schemeClr val="dk1"/>
                </a:solidFill>
              </a:defRPr>
            </a:lvl3pPr>
            <a:lvl4pPr lvl="3" indent="0" algn="ctr">
              <a:spcBef>
                <a:spcPts val="0"/>
              </a:spcBef>
              <a:buClr>
                <a:schemeClr val="dk1"/>
              </a:buClr>
              <a:buFont typeface="Arial"/>
              <a:buNone/>
              <a:defRPr sz="12000">
                <a:solidFill>
                  <a:schemeClr val="dk1"/>
                </a:solidFill>
              </a:defRPr>
            </a:lvl4pPr>
            <a:lvl5pPr lvl="4" indent="0" algn="ctr">
              <a:spcBef>
                <a:spcPts val="0"/>
              </a:spcBef>
              <a:buClr>
                <a:schemeClr val="dk1"/>
              </a:buClr>
              <a:buFont typeface="Arial"/>
              <a:buNone/>
              <a:defRPr sz="12000">
                <a:solidFill>
                  <a:schemeClr val="dk1"/>
                </a:solidFill>
              </a:defRPr>
            </a:lvl5pPr>
            <a:lvl6pPr lvl="5" indent="0" algn="ctr">
              <a:spcBef>
                <a:spcPts val="0"/>
              </a:spcBef>
              <a:buClr>
                <a:schemeClr val="dk1"/>
              </a:buClr>
              <a:buFont typeface="Arial"/>
              <a:buNone/>
              <a:defRPr sz="12000">
                <a:solidFill>
                  <a:schemeClr val="dk1"/>
                </a:solidFill>
              </a:defRPr>
            </a:lvl6pPr>
            <a:lvl7pPr lvl="6" indent="0" algn="ctr">
              <a:spcBef>
                <a:spcPts val="0"/>
              </a:spcBef>
              <a:buClr>
                <a:schemeClr val="dk1"/>
              </a:buClr>
              <a:buFont typeface="Arial"/>
              <a:buNone/>
              <a:defRPr sz="12000">
                <a:solidFill>
                  <a:schemeClr val="dk1"/>
                </a:solidFill>
              </a:defRPr>
            </a:lvl7pPr>
            <a:lvl8pPr lvl="7" indent="0" algn="ctr">
              <a:spcBef>
                <a:spcPts val="0"/>
              </a:spcBef>
              <a:buClr>
                <a:schemeClr val="dk1"/>
              </a:buClr>
              <a:buFont typeface="Arial"/>
              <a:buNone/>
              <a:defRPr sz="12000">
                <a:solidFill>
                  <a:schemeClr val="dk1"/>
                </a:solidFill>
              </a:defRPr>
            </a:lvl8pPr>
            <a:lvl9pPr lvl="8" indent="0" algn="ctr">
              <a:spcBef>
                <a:spcPts val="0"/>
              </a:spcBef>
              <a:buClr>
                <a:schemeClr val="dk1"/>
              </a:buClr>
              <a:buFont typeface="Arial"/>
              <a:buNone/>
              <a:defRPr sz="12000">
                <a:solidFill>
                  <a:schemeClr val="dk1"/>
                </a:solidFill>
              </a:defRPr>
            </a:lvl9pPr>
          </a:lstStyle>
          <a:p>
            <a:endParaRPr/>
          </a:p>
        </p:txBody>
      </p:sp>
      <p:sp>
        <p:nvSpPr>
          <p:cNvPr id="127" name="Shape 127"/>
          <p:cNvSpPr txBox="1">
            <a:spLocks noGrp="1"/>
          </p:cNvSpPr>
          <p:nvPr>
            <p:ph type="body" idx="1"/>
          </p:nvPr>
        </p:nvSpPr>
        <p:spPr>
          <a:xfrm>
            <a:off x="311701" y="4202967"/>
            <a:ext cx="8520599" cy="1734400"/>
          </a:xfrm>
          <a:prstGeom prst="rect">
            <a:avLst/>
          </a:prstGeom>
          <a:noFill/>
          <a:ln>
            <a:noFill/>
          </a:ln>
        </p:spPr>
        <p:txBody>
          <a:bodyPr lIns="91425" tIns="91425" rIns="91425" bIns="91425" anchor="t" anchorCtr="0"/>
          <a:lstStyle>
            <a:lvl1pPr marL="0" marR="0" lvl="0" indent="0" algn="ctr"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ctr"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128" name="Shape 128"/>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fld id="{00000000-1234-1234-1234-123412341234}" type="slidenum">
              <a:rPr lang="en-US" sz="1800">
                <a:solidFill>
                  <a:schemeClr val="dk1"/>
                </a:solidFill>
                <a:latin typeface="Arial"/>
                <a:ea typeface="Arial"/>
                <a:cs typeface="Arial"/>
                <a:sym typeface="Arial"/>
              </a:rPr>
              <a:t>‹#›</a:t>
            </a:fld>
            <a:endParaRPr lang="en-US" sz="1800">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0E332CA-D91B-4773-97C8-9C661B723EB7}" type="datetimeFigureOut">
              <a:rPr lang="en-US" smtClean="0"/>
              <a:t>10/4/2016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2ABB57E-AC03-494D-9F82-EA91E51C72FB}" type="slidenum">
              <a:rPr lang="en-US" smtClean="0"/>
              <a:t>‹#›</a:t>
            </a:fld>
            <a:endParaRPr lang="en-US"/>
          </a:p>
        </p:txBody>
      </p:sp>
    </p:spTree>
    <p:extLst>
      <p:ext uri="{BB962C8B-B14F-4D97-AF65-F5344CB8AC3E}">
        <p14:creationId xmlns:p14="http://schemas.microsoft.com/office/powerpoint/2010/main" val="282938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1" y="593366"/>
            <a:ext cx="8520599" cy="763598"/>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86" name="Shape 86"/>
          <p:cNvSpPr txBox="1">
            <a:spLocks noGrp="1"/>
          </p:cNvSpPr>
          <p:nvPr>
            <p:ph type="body" idx="1"/>
          </p:nvPr>
        </p:nvSpPr>
        <p:spPr>
          <a:xfrm>
            <a:off x="311701" y="1536633"/>
            <a:ext cx="8520599"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87" name="Shape 87"/>
          <p:cNvSpPr txBox="1">
            <a:spLocks noGrp="1"/>
          </p:cNvSpPr>
          <p:nvPr>
            <p:ph type="sldNum" idx="12"/>
          </p:nvPr>
        </p:nvSpPr>
        <p:spPr>
          <a:xfrm>
            <a:off x="8472457" y="6217621"/>
            <a:ext cx="548699" cy="524799"/>
          </a:xfrm>
          <a:prstGeom prst="rect">
            <a:avLst/>
          </a:prstGeom>
          <a:noFill/>
          <a:ln>
            <a:noFill/>
          </a:ln>
        </p:spPr>
        <p:txBody>
          <a:bodyPr lIns="91425" tIns="91425" rIns="91425" bIns="91425" anchor="ctr" anchorCtr="0">
            <a:noAutofit/>
          </a:bodyPr>
          <a:lstStyle/>
          <a:p>
            <a:pPr marL="0" marR="0" lvl="0" indent="0" algn="r" rtl="0">
              <a:spcBef>
                <a:spcPts val="0"/>
              </a:spcBef>
              <a:buSzPct val="25000"/>
              <a:buNone/>
            </a:pPr>
            <a:fld id="{00000000-1234-1234-1234-123412341234}" type="slidenum">
              <a:rPr lang="en-US" sz="1000">
                <a:solidFill>
                  <a:srgbClr val="595959"/>
                </a:solidFill>
                <a:latin typeface="Arial"/>
                <a:ea typeface="Arial"/>
                <a:cs typeface="Arial"/>
                <a:sym typeface="Arial"/>
              </a:rPr>
              <a:t>‹#›</a:t>
            </a:fld>
            <a:endParaRPr lang="en-US" sz="1000">
              <a:solidFill>
                <a:srgbClr val="595959"/>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18.JP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34.emf"/><Relationship Id="rId5" Type="http://schemas.openxmlformats.org/officeDocument/2006/relationships/package" Target="../embeddings/Microsoft_Word_Document1.docx"/><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3" name="Picture 2" descr="avatar_-_white_36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898" y="-457200"/>
            <a:ext cx="2971800" cy="2971800"/>
          </a:xfrm>
          <a:prstGeom prst="rect">
            <a:avLst/>
          </a:prstGeom>
        </p:spPr>
      </p:pic>
      <p:sp>
        <p:nvSpPr>
          <p:cNvPr id="133" name="Shape 133"/>
          <p:cNvSpPr txBox="1">
            <a:spLocks noGrp="1"/>
          </p:cNvSpPr>
          <p:nvPr>
            <p:ph type="ctrTitle"/>
          </p:nvPr>
        </p:nvSpPr>
        <p:spPr>
          <a:xfrm>
            <a:off x="914400" y="2590800"/>
            <a:ext cx="7727725" cy="2159350"/>
          </a:xfrm>
          <a:prstGeom prst="rect">
            <a:avLst/>
          </a:prstGeom>
          <a:noFill/>
          <a:ln>
            <a:noFill/>
          </a:ln>
        </p:spPr>
        <p:txBody>
          <a:bodyPr lIns="91425" tIns="45700" rIns="91425" bIns="45700" anchor="ctr" anchorCtr="0">
            <a:noAutofit/>
          </a:bodyPr>
          <a:lstStyle/>
          <a:p>
            <a:pPr lvl="0" rtl="0">
              <a:lnSpc>
                <a:spcPct val="94000"/>
              </a:lnSpc>
              <a:spcBef>
                <a:spcPts val="0"/>
              </a:spcBef>
              <a:buClr>
                <a:schemeClr val="dk1"/>
              </a:buClr>
              <a:buSzPct val="36666"/>
              <a:buFont typeface="Arial"/>
              <a:buNone/>
            </a:pPr>
            <a:r>
              <a:rPr lang="en-US" sz="3000" b="1" dirty="0">
                <a:solidFill>
                  <a:srgbClr val="000000"/>
                </a:solidFill>
                <a:highlight>
                  <a:srgbClr val="FFFFFF"/>
                </a:highlight>
                <a:latin typeface="MoMAGothic-Text" pitchFamily="2" charset="0"/>
                <a:ea typeface="Verdana"/>
                <a:cs typeface="Verdana"/>
                <a:sym typeface="Verdana"/>
              </a:rPr>
              <a:t>Improving the Visitor Experience through Cross-Departmental Experimentation </a:t>
            </a:r>
          </a:p>
        </p:txBody>
      </p:sp>
      <p:sp>
        <p:nvSpPr>
          <p:cNvPr id="134" name="Shape 134"/>
          <p:cNvSpPr txBox="1"/>
          <p:nvPr/>
        </p:nvSpPr>
        <p:spPr>
          <a:xfrm>
            <a:off x="685800" y="5181600"/>
            <a:ext cx="7795874" cy="1542900"/>
          </a:xfrm>
          <a:prstGeom prst="rect">
            <a:avLst/>
          </a:prstGeom>
          <a:noFill/>
          <a:ln>
            <a:noFill/>
          </a:ln>
        </p:spPr>
        <p:txBody>
          <a:bodyPr lIns="91425" tIns="91425" rIns="91425" bIns="91425" anchor="t" anchorCtr="0">
            <a:noAutofit/>
          </a:bodyPr>
          <a:lstStyle/>
          <a:p>
            <a:pPr lvl="0" algn="ctr" rtl="0">
              <a:spcBef>
                <a:spcPts val="0"/>
              </a:spcBef>
              <a:buClr>
                <a:srgbClr val="000000"/>
              </a:buClr>
              <a:buSzPct val="61111"/>
              <a:buFont typeface="Arial"/>
              <a:buNone/>
            </a:pPr>
            <a:r>
              <a:rPr lang="en-US" sz="1800" dirty="0">
                <a:solidFill>
                  <a:srgbClr val="666666"/>
                </a:solidFill>
                <a:highlight>
                  <a:srgbClr val="FFFFFF"/>
                </a:highlight>
                <a:latin typeface="MoMAGothic-Text" pitchFamily="2" charset="0"/>
                <a:ea typeface="Verdana"/>
                <a:cs typeface="Verdana"/>
                <a:sym typeface="Verdana"/>
              </a:rPr>
              <a:t>Chiara </a:t>
            </a:r>
            <a:r>
              <a:rPr lang="en-US" sz="1800" dirty="0" err="1">
                <a:solidFill>
                  <a:srgbClr val="666666"/>
                </a:solidFill>
                <a:highlight>
                  <a:srgbClr val="FFFFFF"/>
                </a:highlight>
                <a:latin typeface="MoMAGothic-Text" pitchFamily="2" charset="0"/>
                <a:ea typeface="Verdana"/>
                <a:cs typeface="Verdana"/>
                <a:sym typeface="Verdana"/>
              </a:rPr>
              <a:t>Bernasconi</a:t>
            </a:r>
            <a:r>
              <a:rPr lang="en-US" sz="1800" dirty="0">
                <a:solidFill>
                  <a:srgbClr val="666666"/>
                </a:solidFill>
                <a:highlight>
                  <a:srgbClr val="FFFFFF"/>
                </a:highlight>
                <a:latin typeface="MoMAGothic-Text" pitchFamily="2" charset="0"/>
                <a:ea typeface="Verdana"/>
                <a:cs typeface="Verdana"/>
                <a:sym typeface="Verdana"/>
              </a:rPr>
              <a:t>, Assistant Director, Digital Media</a:t>
            </a:r>
          </a:p>
          <a:p>
            <a:pPr lvl="0" algn="ctr" rtl="0">
              <a:spcBef>
                <a:spcPts val="0"/>
              </a:spcBef>
              <a:buClr>
                <a:schemeClr val="dk1"/>
              </a:buClr>
              <a:buSzPct val="61111"/>
              <a:buFont typeface="Arial"/>
              <a:buNone/>
            </a:pPr>
            <a:r>
              <a:rPr lang="en-US" sz="1800" dirty="0">
                <a:solidFill>
                  <a:srgbClr val="666666"/>
                </a:solidFill>
                <a:highlight>
                  <a:srgbClr val="FFFFFF"/>
                </a:highlight>
                <a:latin typeface="MoMAGothic-Text" pitchFamily="2" charset="0"/>
                <a:ea typeface="Verdana"/>
                <a:cs typeface="Verdana"/>
                <a:sym typeface="Verdana"/>
              </a:rPr>
              <a:t>Eliana </a:t>
            </a:r>
            <a:r>
              <a:rPr lang="en-US" sz="1800" dirty="0" err="1">
                <a:solidFill>
                  <a:srgbClr val="666666"/>
                </a:solidFill>
                <a:highlight>
                  <a:srgbClr val="FFFFFF"/>
                </a:highlight>
                <a:latin typeface="MoMAGothic-Text" pitchFamily="2" charset="0"/>
                <a:ea typeface="Verdana"/>
                <a:cs typeface="Verdana"/>
                <a:sym typeface="Verdana"/>
              </a:rPr>
              <a:t>Glicklich</a:t>
            </a:r>
            <a:r>
              <a:rPr lang="en-US" sz="1800" dirty="0">
                <a:solidFill>
                  <a:srgbClr val="666666"/>
                </a:solidFill>
                <a:highlight>
                  <a:srgbClr val="FFFFFF"/>
                </a:highlight>
                <a:latin typeface="MoMAGothic-Text" pitchFamily="2" charset="0"/>
                <a:ea typeface="Verdana"/>
                <a:cs typeface="Verdana"/>
                <a:sym typeface="Verdana"/>
              </a:rPr>
              <a:t>, Project Manager, Building Expansion</a:t>
            </a:r>
          </a:p>
          <a:p>
            <a:pPr lvl="0" algn="ctr" rtl="0">
              <a:spcBef>
                <a:spcPts val="0"/>
              </a:spcBef>
              <a:buNone/>
            </a:pPr>
            <a:r>
              <a:rPr lang="en-US" sz="1800" dirty="0">
                <a:solidFill>
                  <a:srgbClr val="666666"/>
                </a:solidFill>
                <a:highlight>
                  <a:srgbClr val="FFFFFF"/>
                </a:highlight>
                <a:latin typeface="MoMAGothic-Text" pitchFamily="2" charset="0"/>
                <a:ea typeface="Verdana"/>
                <a:cs typeface="Verdana"/>
                <a:sym typeface="Verdana"/>
              </a:rPr>
              <a:t>Sonya </a:t>
            </a:r>
            <a:r>
              <a:rPr lang="en-US" sz="1800" dirty="0" err="1">
                <a:solidFill>
                  <a:srgbClr val="666666"/>
                </a:solidFill>
                <a:highlight>
                  <a:srgbClr val="FFFFFF"/>
                </a:highlight>
                <a:latin typeface="MoMAGothic-Text" pitchFamily="2" charset="0"/>
                <a:ea typeface="Verdana"/>
                <a:cs typeface="Verdana"/>
                <a:sym typeface="Verdana"/>
              </a:rPr>
              <a:t>Shrier</a:t>
            </a:r>
            <a:r>
              <a:rPr lang="en-US" sz="1800" dirty="0">
                <a:solidFill>
                  <a:srgbClr val="666666"/>
                </a:solidFill>
                <a:highlight>
                  <a:srgbClr val="FFFFFF"/>
                </a:highlight>
                <a:latin typeface="MoMAGothic-Text" pitchFamily="2" charset="0"/>
                <a:ea typeface="Verdana"/>
                <a:cs typeface="Verdana"/>
                <a:sym typeface="Verdana"/>
              </a:rPr>
              <a:t>, Assistant Director, Visitor Services </a:t>
            </a:r>
          </a:p>
          <a:p>
            <a:pPr lvl="0" algn="ctr">
              <a:spcBef>
                <a:spcPts val="0"/>
              </a:spcBef>
              <a:buNone/>
            </a:pPr>
            <a:endParaRPr sz="1800" dirty="0">
              <a:solidFill>
                <a:srgbClr val="666666"/>
              </a:solidFill>
              <a:highlight>
                <a:srgbClr val="FFFFFF"/>
              </a:highlight>
              <a:latin typeface="Verdana"/>
              <a:ea typeface="Verdana"/>
              <a:cs typeface="Verdana"/>
              <a:sym typeface="Verdana"/>
            </a:endParaRPr>
          </a:p>
        </p:txBody>
      </p:sp>
      <p:sp>
        <p:nvSpPr>
          <p:cNvPr id="136" name="Shape 136"/>
          <p:cNvSpPr txBox="1"/>
          <p:nvPr/>
        </p:nvSpPr>
        <p:spPr>
          <a:xfrm>
            <a:off x="990600" y="1905000"/>
            <a:ext cx="7727725" cy="1121700"/>
          </a:xfrm>
          <a:prstGeom prst="rect">
            <a:avLst/>
          </a:prstGeom>
          <a:noFill/>
          <a:ln>
            <a:noFill/>
          </a:ln>
        </p:spPr>
        <p:txBody>
          <a:bodyPr lIns="91425" tIns="91425" rIns="91425" bIns="91425" anchor="t" anchorCtr="0">
            <a:noAutofit/>
          </a:bodyPr>
          <a:lstStyle/>
          <a:p>
            <a:pPr lvl="0" algn="ctr" rtl="0">
              <a:lnSpc>
                <a:spcPct val="144000"/>
              </a:lnSpc>
              <a:spcBef>
                <a:spcPts val="0"/>
              </a:spcBef>
              <a:buClr>
                <a:schemeClr val="dk1"/>
              </a:buClr>
              <a:buSzPct val="27500"/>
              <a:buFont typeface="Arial"/>
              <a:buNone/>
            </a:pPr>
            <a:r>
              <a:rPr lang="en-US" sz="3500" b="1" dirty="0" smtClean="0">
                <a:solidFill>
                  <a:schemeClr val="dk1"/>
                </a:solidFill>
                <a:latin typeface="MoMAGothic-Text" pitchFamily="2" charset="0"/>
                <a:ea typeface="Verdana"/>
                <a:cs typeface="Verdana"/>
                <a:sym typeface="Verdana"/>
              </a:rPr>
              <a:t>MoMA’s Lobby Task Force:</a:t>
            </a:r>
            <a:endParaRPr lang="en-US" sz="3500" b="1" dirty="0">
              <a:solidFill>
                <a:schemeClr val="dk1"/>
              </a:solidFill>
              <a:latin typeface="MoMAGothic-Text" pitchFamily="2" charset="0"/>
              <a:ea typeface="Verdana"/>
              <a:cs typeface="Verdana"/>
              <a:sym typeface="Verdan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65"/>
          <p:cNvSpPr txBox="1">
            <a:spLocks/>
          </p:cNvSpPr>
          <p:nvPr/>
        </p:nvSpPr>
        <p:spPr>
          <a:xfrm>
            <a:off x="304800" y="304800"/>
            <a:ext cx="3657600" cy="3048000"/>
          </a:xfrm>
          <a:prstGeom prst="rect">
            <a:avLst/>
          </a:prstGeom>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2800" b="1" dirty="0" smtClean="0">
                <a:latin typeface="MoMAGothic-Text" pitchFamily="2" charset="0"/>
                <a:ea typeface="Verdana"/>
                <a:cs typeface="Verdana"/>
              </a:rPr>
              <a:t>Our ambition: </a:t>
            </a:r>
          </a:p>
          <a:p>
            <a:r>
              <a:rPr lang="en-US" sz="2800" b="1" dirty="0" smtClean="0">
                <a:latin typeface="MoMAGothic-Text" pitchFamily="2" charset="0"/>
                <a:ea typeface="Verdana"/>
                <a:cs typeface="Verdana"/>
              </a:rPr>
              <a:t>to </a:t>
            </a:r>
            <a:r>
              <a:rPr lang="en-US" sz="2800" b="1" dirty="0">
                <a:latin typeface="MoMAGothic-Text" pitchFamily="2" charset="0"/>
                <a:ea typeface="Verdana"/>
                <a:cs typeface="Verdana"/>
              </a:rPr>
              <a:t>be the most engaging museum of modern and contemporary art – for everyone </a:t>
            </a:r>
          </a:p>
        </p:txBody>
      </p:sp>
      <p:pic>
        <p:nvPicPr>
          <p:cNvPr id="5" name="Picture 4" descr="Screen Shot 2016-09-30 at 5.45.3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517571" cy="3429000"/>
          </a:xfrm>
          <a:prstGeom prst="rect">
            <a:avLst/>
          </a:prstGeom>
        </p:spPr>
      </p:pic>
      <p:pic>
        <p:nvPicPr>
          <p:cNvPr id="4" name="Picture 3"/>
          <p:cNvPicPr>
            <a:picLocks noChangeAspect="1"/>
          </p:cNvPicPr>
          <p:nvPr/>
        </p:nvPicPr>
        <p:blipFill>
          <a:blip r:embed="rId4"/>
          <a:stretch>
            <a:fillRect/>
          </a:stretch>
        </p:blipFill>
        <p:spPr>
          <a:xfrm>
            <a:off x="3962400" y="0"/>
            <a:ext cx="5512062" cy="7010400"/>
          </a:xfrm>
          <a:prstGeom prst="rect">
            <a:avLst/>
          </a:prstGeom>
        </p:spPr>
      </p:pic>
    </p:spTree>
    <p:extLst>
      <p:ext uri="{BB962C8B-B14F-4D97-AF65-F5344CB8AC3E}">
        <p14:creationId xmlns:p14="http://schemas.microsoft.com/office/powerpoint/2010/main" val="3428694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Shape 165"/>
          <p:cNvSpPr txBox="1">
            <a:spLocks/>
          </p:cNvSpPr>
          <p:nvPr/>
        </p:nvSpPr>
        <p:spPr>
          <a:xfrm>
            <a:off x="304800" y="152400"/>
            <a:ext cx="8520600" cy="2819400"/>
          </a:xfrm>
          <a:prstGeom prst="rect">
            <a:avLst/>
          </a:prstGeom>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pPr algn="ctr"/>
            <a:r>
              <a:rPr lang="en-US" sz="2800" b="1" dirty="0" smtClean="0">
                <a:latin typeface="MoMAGothic-Text" pitchFamily="2" charset="0"/>
                <a:ea typeface="Verdana"/>
                <a:cs typeface="Verdana"/>
                <a:sym typeface="Verdana"/>
              </a:rPr>
              <a:t>The most welcoming museum</a:t>
            </a:r>
            <a:endParaRPr lang="en-US" sz="2800" b="1" dirty="0">
              <a:latin typeface="MoMAGothic-Text" pitchFamily="2" charset="0"/>
              <a:ea typeface="Verdana"/>
              <a:cs typeface="Verdana"/>
              <a:sym typeface="Verdana"/>
            </a:endParaRPr>
          </a:p>
        </p:txBody>
      </p:sp>
      <p:pic>
        <p:nvPicPr>
          <p:cNvPr id="2" name="Picture 1" descr="Screen Shot 2016-09-30 at 5.43.1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90600"/>
            <a:ext cx="9144000" cy="6110912"/>
          </a:xfrm>
          <a:prstGeom prst="rect">
            <a:avLst/>
          </a:prstGeom>
        </p:spPr>
      </p:pic>
    </p:spTree>
    <p:extLst>
      <p:ext uri="{BB962C8B-B14F-4D97-AF65-F5344CB8AC3E}">
        <p14:creationId xmlns:p14="http://schemas.microsoft.com/office/powerpoint/2010/main" val="1361137537"/>
      </p:ext>
    </p:extLst>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65"/>
          <p:cNvSpPr txBox="1">
            <a:spLocks/>
          </p:cNvSpPr>
          <p:nvPr/>
        </p:nvSpPr>
        <p:spPr>
          <a:xfrm>
            <a:off x="304800" y="228600"/>
            <a:ext cx="8520600" cy="763500"/>
          </a:xfrm>
          <a:prstGeom prst="rect">
            <a:avLst/>
          </a:prstGeom>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pPr algn="ctr"/>
            <a:r>
              <a:rPr lang="en-US" sz="2800" b="1" dirty="0" smtClean="0">
                <a:latin typeface="MoMAGothic-Text" pitchFamily="2" charset="0"/>
                <a:ea typeface="Verdana"/>
                <a:cs typeface="Verdana"/>
                <a:sym typeface="Verdana"/>
              </a:rPr>
              <a:t>Main lobby</a:t>
            </a:r>
            <a:endParaRPr lang="en-US" sz="2800" b="1" dirty="0">
              <a:latin typeface="MoMAGothic-Text" pitchFamily="2" charset="0"/>
              <a:ea typeface="Verdana"/>
              <a:cs typeface="Verdana"/>
              <a:sym typeface="Verdana"/>
            </a:endParaRPr>
          </a:p>
        </p:txBody>
      </p:sp>
      <p:pic>
        <p:nvPicPr>
          <p:cNvPr id="4" name="Shape 166" descr="Floor Plan Main Lobby and Gund Lobby.JPG"/>
          <p:cNvPicPr preferRelativeResize="0"/>
          <p:nvPr/>
        </p:nvPicPr>
        <p:blipFill rotWithShape="1">
          <a:blip r:embed="rId3">
            <a:alphaModFix/>
          </a:blip>
          <a:srcRect t="10610" b="9003"/>
          <a:stretch/>
        </p:blipFill>
        <p:spPr>
          <a:xfrm>
            <a:off x="1371600" y="1066800"/>
            <a:ext cx="6629400" cy="5562600"/>
          </a:xfrm>
          <a:prstGeom prst="rect">
            <a:avLst/>
          </a:prstGeom>
          <a:noFill/>
          <a:ln>
            <a:noFill/>
          </a:ln>
        </p:spPr>
      </p:pic>
    </p:spTree>
    <p:extLst>
      <p:ext uri="{BB962C8B-B14F-4D97-AF65-F5344CB8AC3E}">
        <p14:creationId xmlns:p14="http://schemas.microsoft.com/office/powerpoint/2010/main" val="3577256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p:nvPr/>
        </p:nvSpPr>
        <p:spPr>
          <a:xfrm>
            <a:off x="228600" y="2057400"/>
            <a:ext cx="8001000" cy="5201960"/>
          </a:xfrm>
          <a:prstGeom prst="rect">
            <a:avLst/>
          </a:prstGeom>
          <a:noFill/>
          <a:ln>
            <a:noFill/>
          </a:ln>
        </p:spPr>
        <p:txBody>
          <a:bodyPr lIns="91425" tIns="45700" rIns="91425" bIns="45700" numCol="2" anchor="t" anchorCtr="0">
            <a:noAutofit/>
          </a:bodyPr>
          <a:lstStyle/>
          <a:p>
            <a:pPr marL="0" marR="0" lvl="0" indent="0" algn="ctr" rtl="0">
              <a:spcBef>
                <a:spcPts val="0"/>
              </a:spcBef>
              <a:buSzPct val="25000"/>
              <a:buNone/>
            </a:pPr>
            <a:r>
              <a:rPr lang="en-US" sz="2000" dirty="0" smtClean="0">
                <a:latin typeface="MoMAGothic-Text" pitchFamily="2" charset="0"/>
                <a:ea typeface="Calibri"/>
                <a:cs typeface="Calibri"/>
                <a:sym typeface="Calibri"/>
              </a:rPr>
              <a:t>Audio Visual</a:t>
            </a:r>
          </a:p>
          <a:p>
            <a:pPr marL="0" marR="0" lvl="0" indent="0" algn="ctr" rtl="0">
              <a:spcBef>
                <a:spcPts val="0"/>
              </a:spcBef>
              <a:buSzPct val="25000"/>
              <a:buNone/>
            </a:pPr>
            <a:endParaRPr lang="en-US" sz="2000" dirty="0">
              <a:latin typeface="MoMAGothic-Text" pitchFamily="2" charset="0"/>
              <a:ea typeface="Calibri"/>
              <a:cs typeface="Calibri"/>
              <a:sym typeface="Calibri"/>
            </a:endParaRPr>
          </a:p>
          <a:p>
            <a:pPr marL="0" marR="0" lvl="0" indent="0" algn="ctr" rtl="0">
              <a:spcBef>
                <a:spcPts val="0"/>
              </a:spcBef>
              <a:buSzPct val="25000"/>
              <a:buNone/>
            </a:pPr>
            <a:r>
              <a:rPr lang="en-US" sz="2000" dirty="0" smtClean="0">
                <a:latin typeface="MoMAGothic-Text" pitchFamily="2" charset="0"/>
                <a:ea typeface="Calibri"/>
                <a:cs typeface="Calibri"/>
                <a:sym typeface="Calibri"/>
              </a:rPr>
              <a:t>Building Expansion</a:t>
            </a:r>
          </a:p>
          <a:p>
            <a:pPr marL="0" marR="0" lvl="0" indent="0" algn="ctr" rtl="0">
              <a:spcBef>
                <a:spcPts val="0"/>
              </a:spcBef>
              <a:buSzPct val="25000"/>
              <a:buNone/>
            </a:pPr>
            <a:endParaRPr lang="en-US" sz="2000" dirty="0">
              <a:latin typeface="MoMAGothic-Text" pitchFamily="2" charset="0"/>
              <a:ea typeface="Calibri"/>
              <a:cs typeface="Calibri"/>
              <a:sym typeface="Calibri"/>
            </a:endParaRPr>
          </a:p>
          <a:p>
            <a:pPr algn="ctr">
              <a:buClr>
                <a:schemeClr val="dk1"/>
              </a:buClr>
              <a:buSzPct val="25000"/>
            </a:pPr>
            <a:r>
              <a:rPr lang="en-US" sz="2000" dirty="0">
                <a:latin typeface="MoMAGothic-Text" pitchFamily="2" charset="0"/>
                <a:ea typeface="Calibri"/>
                <a:cs typeface="Calibri"/>
                <a:sym typeface="Calibri"/>
              </a:rPr>
              <a:t>Facilities and Safely</a:t>
            </a:r>
          </a:p>
          <a:p>
            <a:pPr lvl="0" algn="ctr" rtl="0">
              <a:spcBef>
                <a:spcPts val="0"/>
              </a:spcBef>
              <a:buClr>
                <a:schemeClr val="dk1"/>
              </a:buClr>
              <a:buSzPct val="25000"/>
              <a:buFont typeface="Arial"/>
              <a:buNone/>
            </a:pPr>
            <a:endParaRPr lang="en-US" sz="2000" dirty="0" smtClean="0">
              <a:latin typeface="MoMAGothic-Text" pitchFamily="2" charset="0"/>
              <a:ea typeface="Calibri"/>
              <a:cs typeface="Calibri"/>
              <a:sym typeface="Calibri"/>
            </a:endParaRPr>
          </a:p>
          <a:p>
            <a:pPr lvl="0" algn="ctr" rtl="0">
              <a:spcBef>
                <a:spcPts val="0"/>
              </a:spcBef>
              <a:buClr>
                <a:schemeClr val="dk1"/>
              </a:buClr>
              <a:buSzPct val="25000"/>
              <a:buFont typeface="Arial"/>
              <a:buNone/>
            </a:pPr>
            <a:r>
              <a:rPr lang="en-US" sz="2000" dirty="0" smtClean="0">
                <a:latin typeface="MoMAGothic-Text" pitchFamily="2" charset="0"/>
                <a:ea typeface="Calibri"/>
                <a:cs typeface="Calibri"/>
                <a:sym typeface="Calibri"/>
              </a:rPr>
              <a:t>Digital Media</a:t>
            </a:r>
          </a:p>
          <a:p>
            <a:pPr lvl="0" algn="ctr" rtl="0">
              <a:spcBef>
                <a:spcPts val="0"/>
              </a:spcBef>
              <a:buSzPct val="25000"/>
              <a:buNone/>
            </a:pPr>
            <a:endParaRPr lang="en-US" sz="2000" dirty="0" smtClean="0">
              <a:latin typeface="MoMAGothic-Text" pitchFamily="2" charset="0"/>
              <a:ea typeface="Calibri"/>
              <a:cs typeface="Calibri"/>
              <a:sym typeface="Calibri"/>
            </a:endParaRPr>
          </a:p>
          <a:p>
            <a:pPr lvl="0" algn="ctr" rtl="0">
              <a:spcBef>
                <a:spcPts val="0"/>
              </a:spcBef>
              <a:buClr>
                <a:schemeClr val="dk1"/>
              </a:buClr>
              <a:buSzPct val="25000"/>
              <a:buFont typeface="Arial"/>
              <a:buNone/>
            </a:pPr>
            <a:r>
              <a:rPr lang="en-US" sz="2000" dirty="0" smtClean="0">
                <a:latin typeface="MoMAGothic-Text" pitchFamily="2" charset="0"/>
                <a:ea typeface="Calibri"/>
                <a:cs typeface="Calibri"/>
                <a:sym typeface="Calibri"/>
              </a:rPr>
              <a:t>Education</a:t>
            </a:r>
          </a:p>
          <a:p>
            <a:pPr lvl="0" algn="ctr" rtl="0">
              <a:spcBef>
                <a:spcPts val="0"/>
              </a:spcBef>
              <a:buClr>
                <a:schemeClr val="dk1"/>
              </a:buClr>
              <a:buSzPct val="25000"/>
              <a:buFont typeface="Arial"/>
              <a:buNone/>
            </a:pPr>
            <a:endParaRPr lang="en-US" sz="2000" dirty="0">
              <a:latin typeface="MoMAGothic-Text" pitchFamily="2" charset="0"/>
              <a:ea typeface="Calibri"/>
              <a:cs typeface="Calibri"/>
              <a:sym typeface="Calibri"/>
            </a:endParaRPr>
          </a:p>
          <a:p>
            <a:pPr algn="ctr">
              <a:buClr>
                <a:schemeClr val="dk1"/>
              </a:buClr>
              <a:buSzPct val="25000"/>
            </a:pPr>
            <a:r>
              <a:rPr lang="en-US" sz="2000" dirty="0">
                <a:latin typeface="MoMAGothic-Text" pitchFamily="2" charset="0"/>
                <a:ea typeface="Calibri"/>
                <a:cs typeface="Calibri"/>
                <a:sym typeface="Calibri"/>
              </a:rPr>
              <a:t>Security</a:t>
            </a:r>
          </a:p>
          <a:p>
            <a:pPr lvl="0" algn="ctr" rtl="0">
              <a:spcBef>
                <a:spcPts val="0"/>
              </a:spcBef>
              <a:buClr>
                <a:schemeClr val="dk1"/>
              </a:buClr>
              <a:buSzPct val="25000"/>
              <a:buFont typeface="Arial"/>
              <a:buNone/>
            </a:pPr>
            <a:endParaRPr lang="en-US" sz="2000" dirty="0" smtClean="0">
              <a:latin typeface="MoMAGothic-Text" pitchFamily="2" charset="0"/>
              <a:ea typeface="Calibri"/>
              <a:cs typeface="Calibri"/>
              <a:sym typeface="Calibri"/>
            </a:endParaRPr>
          </a:p>
          <a:p>
            <a:pPr lvl="0" algn="ctr" rtl="0">
              <a:spcBef>
                <a:spcPts val="0"/>
              </a:spcBef>
              <a:buSzPct val="25000"/>
              <a:buNone/>
            </a:pPr>
            <a:endParaRPr lang="en-US" sz="2000" dirty="0">
              <a:latin typeface="MoMAGothic-Text" pitchFamily="2" charset="0"/>
              <a:ea typeface="Calibri"/>
              <a:cs typeface="Calibri"/>
              <a:sym typeface="Calibri"/>
            </a:endParaRPr>
          </a:p>
          <a:p>
            <a:pPr lvl="0" algn="ctr" rtl="0">
              <a:spcBef>
                <a:spcPts val="0"/>
              </a:spcBef>
              <a:buSzPct val="25000"/>
              <a:buNone/>
            </a:pPr>
            <a:endParaRPr lang="en-US" sz="2000" dirty="0" smtClean="0">
              <a:latin typeface="MoMAGothic-Text" pitchFamily="2" charset="0"/>
              <a:ea typeface="Calibri"/>
              <a:cs typeface="Calibri"/>
              <a:sym typeface="Calibri"/>
            </a:endParaRPr>
          </a:p>
          <a:p>
            <a:pPr lvl="0" algn="ctr" rtl="0">
              <a:spcBef>
                <a:spcPts val="0"/>
              </a:spcBef>
              <a:buSzPct val="25000"/>
              <a:buNone/>
            </a:pPr>
            <a:endParaRPr lang="en-US" sz="2000" dirty="0">
              <a:latin typeface="MoMAGothic-Text" pitchFamily="2" charset="0"/>
              <a:ea typeface="Calibri"/>
              <a:cs typeface="Calibri"/>
              <a:sym typeface="Calibri"/>
            </a:endParaRPr>
          </a:p>
          <a:p>
            <a:pPr lvl="0" algn="ctr" rtl="0">
              <a:spcBef>
                <a:spcPts val="0"/>
              </a:spcBef>
              <a:buSzPct val="25000"/>
              <a:buNone/>
            </a:pPr>
            <a:endParaRPr lang="en-US" sz="2000" dirty="0" smtClean="0">
              <a:latin typeface="MoMAGothic-Text" pitchFamily="2" charset="0"/>
              <a:ea typeface="Calibri"/>
              <a:cs typeface="Calibri"/>
              <a:sym typeface="Calibri"/>
            </a:endParaRPr>
          </a:p>
          <a:p>
            <a:pPr algn="ctr">
              <a:buSzPct val="25000"/>
            </a:pPr>
            <a:r>
              <a:rPr lang="en-US" sz="2000" dirty="0">
                <a:latin typeface="MoMAGothic-Text" pitchFamily="2" charset="0"/>
                <a:ea typeface="Calibri"/>
                <a:cs typeface="Calibri"/>
                <a:sym typeface="Calibri"/>
              </a:rPr>
              <a:t>Exhibition Design and Production</a:t>
            </a:r>
          </a:p>
          <a:p>
            <a:pPr marL="0" marR="0" lvl="0" indent="0" algn="ctr" rtl="0">
              <a:spcBef>
                <a:spcPts val="0"/>
              </a:spcBef>
              <a:buSzPct val="25000"/>
              <a:buNone/>
            </a:pPr>
            <a:endParaRPr lang="en-US" sz="2000" dirty="0" smtClean="0">
              <a:latin typeface="MoMAGothic-Text" pitchFamily="2" charset="0"/>
              <a:ea typeface="Calibri"/>
              <a:cs typeface="Calibri"/>
              <a:sym typeface="Calibri"/>
            </a:endParaRPr>
          </a:p>
          <a:p>
            <a:pPr marL="0" marR="0" lvl="0" indent="0" algn="ctr" rtl="0">
              <a:spcBef>
                <a:spcPts val="0"/>
              </a:spcBef>
              <a:buSzPct val="25000"/>
              <a:buNone/>
            </a:pPr>
            <a:r>
              <a:rPr lang="en-US" sz="2000" dirty="0" smtClean="0">
                <a:latin typeface="MoMAGothic-Text" pitchFamily="2" charset="0"/>
                <a:ea typeface="Calibri"/>
                <a:cs typeface="Calibri"/>
                <a:sym typeface="Calibri"/>
              </a:rPr>
              <a:t>Membership</a:t>
            </a:r>
          </a:p>
          <a:p>
            <a:pPr marL="0" marR="0" lvl="0" indent="0" algn="ctr" rtl="0">
              <a:spcBef>
                <a:spcPts val="0"/>
              </a:spcBef>
              <a:buSzPct val="25000"/>
              <a:buNone/>
            </a:pPr>
            <a:endParaRPr lang="en-US" sz="2000" dirty="0">
              <a:latin typeface="MoMAGothic-Text" pitchFamily="2" charset="0"/>
              <a:ea typeface="Calibri"/>
              <a:cs typeface="Calibri"/>
              <a:sym typeface="Calibri"/>
            </a:endParaRPr>
          </a:p>
          <a:p>
            <a:pPr lvl="0" algn="ctr" rtl="0">
              <a:spcBef>
                <a:spcPts val="0"/>
              </a:spcBef>
              <a:buSzPct val="25000"/>
              <a:buNone/>
            </a:pPr>
            <a:r>
              <a:rPr lang="en-US" sz="2000" dirty="0">
                <a:latin typeface="MoMAGothic-Text" pitchFamily="2" charset="0"/>
                <a:ea typeface="Calibri"/>
                <a:cs typeface="Calibri"/>
                <a:sym typeface="Calibri"/>
              </a:rPr>
              <a:t>Visitor </a:t>
            </a:r>
            <a:r>
              <a:rPr lang="en-US" sz="2000" dirty="0" smtClean="0">
                <a:latin typeface="MoMAGothic-Text" pitchFamily="2" charset="0"/>
                <a:ea typeface="Calibri"/>
                <a:cs typeface="Calibri"/>
                <a:sym typeface="Calibri"/>
              </a:rPr>
              <a:t>Services</a:t>
            </a:r>
          </a:p>
          <a:p>
            <a:pPr lvl="0" algn="ctr" rtl="0">
              <a:spcBef>
                <a:spcPts val="0"/>
              </a:spcBef>
              <a:buSzPct val="25000"/>
              <a:buNone/>
            </a:pPr>
            <a:endParaRPr lang="en-US" sz="2000" dirty="0" smtClean="0">
              <a:latin typeface="MoMAGothic-Text" pitchFamily="2" charset="0"/>
              <a:ea typeface="Calibri"/>
              <a:cs typeface="Calibri"/>
              <a:sym typeface="Calibri"/>
            </a:endParaRPr>
          </a:p>
          <a:p>
            <a:pPr lvl="0" algn="ctr">
              <a:buSzPct val="25000"/>
            </a:pPr>
            <a:r>
              <a:rPr lang="en-US" sz="2000" dirty="0">
                <a:latin typeface="MoMAGothic-Text" pitchFamily="2" charset="0"/>
                <a:ea typeface="Calibri"/>
                <a:cs typeface="Calibri"/>
                <a:sym typeface="Calibri"/>
              </a:rPr>
              <a:t>Graphic Design and Marketing</a:t>
            </a:r>
          </a:p>
          <a:p>
            <a:pPr lvl="0" algn="ctr">
              <a:buSzPct val="25000"/>
            </a:pPr>
            <a:endParaRPr lang="en-US" sz="2000" dirty="0">
              <a:latin typeface="MoMAGothic-Text" pitchFamily="2" charset="0"/>
              <a:ea typeface="Calibri"/>
              <a:cs typeface="Calibri"/>
              <a:sym typeface="Calibri"/>
            </a:endParaRPr>
          </a:p>
          <a:p>
            <a:pPr lvl="0" algn="ctr">
              <a:buSzPct val="25000"/>
            </a:pPr>
            <a:r>
              <a:rPr lang="en-US" sz="2000" dirty="0">
                <a:latin typeface="MoMAGothic-Text" pitchFamily="2" charset="0"/>
                <a:ea typeface="Calibri"/>
                <a:cs typeface="Calibri"/>
                <a:sym typeface="Calibri"/>
              </a:rPr>
              <a:t>Information Technology</a:t>
            </a:r>
          </a:p>
          <a:p>
            <a:pPr algn="ctr">
              <a:buSzPct val="25000"/>
            </a:pPr>
            <a:endParaRPr lang="en-US" sz="2000" dirty="0">
              <a:latin typeface="MoMAGothic-Text" pitchFamily="2" charset="0"/>
              <a:ea typeface="Calibri"/>
              <a:cs typeface="Calibri"/>
              <a:sym typeface="Calibri"/>
            </a:endParaRPr>
          </a:p>
          <a:p>
            <a:pPr algn="ctr">
              <a:buSzPct val="25000"/>
            </a:pPr>
            <a:r>
              <a:rPr lang="en-US" sz="2000" dirty="0">
                <a:latin typeface="MoMAGothic-Text" pitchFamily="2" charset="0"/>
                <a:ea typeface="Calibri"/>
                <a:cs typeface="Calibri"/>
                <a:sym typeface="Calibri"/>
              </a:rPr>
              <a:t>Finance </a:t>
            </a:r>
          </a:p>
          <a:p>
            <a:pPr lvl="0" algn="ctr" rtl="0">
              <a:spcBef>
                <a:spcPts val="0"/>
              </a:spcBef>
              <a:buSzPct val="25000"/>
              <a:buNone/>
            </a:pPr>
            <a:endParaRPr lang="en-US" sz="2000" dirty="0" smtClean="0">
              <a:latin typeface="MoMAGothic-Text" pitchFamily="2" charset="0"/>
              <a:ea typeface="Calibri"/>
              <a:cs typeface="Calibri"/>
              <a:sym typeface="Calibri"/>
            </a:endParaRPr>
          </a:p>
          <a:p>
            <a:pPr marL="0" marR="0" lvl="0" indent="0" algn="ctr" rtl="0">
              <a:spcBef>
                <a:spcPts val="0"/>
              </a:spcBef>
              <a:buNone/>
            </a:pPr>
            <a:endParaRPr sz="2400" dirty="0">
              <a:solidFill>
                <a:srgbClr val="7F7F7F"/>
              </a:solidFill>
              <a:latin typeface="Calibri"/>
              <a:ea typeface="Calibri"/>
              <a:cs typeface="Calibri"/>
              <a:sym typeface="Calibri"/>
            </a:endParaRPr>
          </a:p>
          <a:p>
            <a:pPr marL="0" marR="0" lvl="0" indent="0" algn="ctr" rtl="0">
              <a:spcBef>
                <a:spcPts val="0"/>
              </a:spcBef>
              <a:buNone/>
            </a:pPr>
            <a:endParaRPr sz="2400" dirty="0">
              <a:solidFill>
                <a:srgbClr val="7F7F7F"/>
              </a:solidFill>
              <a:latin typeface="Calibri"/>
              <a:ea typeface="Calibri"/>
              <a:cs typeface="Calibri"/>
              <a:sym typeface="Calibri"/>
            </a:endParaRPr>
          </a:p>
          <a:p>
            <a:pPr marL="0" marR="0" lvl="0" indent="0" algn="ctr" rtl="0">
              <a:spcBef>
                <a:spcPts val="0"/>
              </a:spcBef>
              <a:buNone/>
            </a:pPr>
            <a:endParaRPr sz="2400" dirty="0">
              <a:solidFill>
                <a:srgbClr val="7F7F7F"/>
              </a:solidFill>
              <a:latin typeface="Calibri"/>
              <a:ea typeface="Calibri"/>
              <a:cs typeface="Calibri"/>
              <a:sym typeface="Calibri"/>
            </a:endParaRPr>
          </a:p>
        </p:txBody>
      </p:sp>
      <p:sp>
        <p:nvSpPr>
          <p:cNvPr id="2" name="TextBox 1"/>
          <p:cNvSpPr txBox="1"/>
          <p:nvPr/>
        </p:nvSpPr>
        <p:spPr>
          <a:xfrm>
            <a:off x="13230" y="339804"/>
            <a:ext cx="8991600" cy="1169551"/>
          </a:xfrm>
          <a:prstGeom prst="rect">
            <a:avLst/>
          </a:prstGeom>
          <a:noFill/>
        </p:spPr>
        <p:txBody>
          <a:bodyPr wrap="square" rtlCol="0">
            <a:spAutoFit/>
          </a:bodyPr>
          <a:lstStyle/>
          <a:p>
            <a:pPr lvl="0" algn="ctr">
              <a:buSzPct val="25000"/>
            </a:pPr>
            <a:r>
              <a:rPr lang="en-US" sz="2800" b="1" dirty="0">
                <a:solidFill>
                  <a:schemeClr val="dk1"/>
                </a:solidFill>
                <a:latin typeface="MoMAGothic-Text" pitchFamily="2" charset="0"/>
                <a:ea typeface="Verdana"/>
                <a:cs typeface="Verdana"/>
                <a:sym typeface="Verdana"/>
              </a:rPr>
              <a:t>Departments represented in the </a:t>
            </a:r>
          </a:p>
          <a:p>
            <a:pPr lvl="0" algn="ctr">
              <a:buSzPct val="25000"/>
            </a:pPr>
            <a:r>
              <a:rPr lang="en-US" sz="2800" b="1" dirty="0">
                <a:solidFill>
                  <a:schemeClr val="dk1"/>
                </a:solidFill>
                <a:latin typeface="MoMAGothic-Text" pitchFamily="2" charset="0"/>
                <a:ea typeface="Verdana"/>
                <a:cs typeface="Verdana"/>
                <a:sym typeface="Verdana"/>
              </a:rPr>
              <a:t>Lobby Task Force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1" y="457200"/>
            <a:ext cx="9143999" cy="763598"/>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b="1" dirty="0" smtClean="0">
                <a:solidFill>
                  <a:srgbClr val="000000"/>
                </a:solidFill>
                <a:latin typeface="MoMAGothic-Text" pitchFamily="2" charset="0"/>
                <a:ea typeface="Calibri"/>
                <a:cs typeface="Calibri"/>
                <a:sym typeface="Calibri"/>
              </a:rPr>
              <a:t>Visitor</a:t>
            </a:r>
            <a:r>
              <a:rPr lang="en-US" b="1" i="0" u="none" strike="noStrike" cap="none" dirty="0" smtClean="0">
                <a:solidFill>
                  <a:srgbClr val="000000"/>
                </a:solidFill>
                <a:latin typeface="MoMAGothic-Text" pitchFamily="2" charset="0"/>
                <a:ea typeface="Calibri"/>
                <a:cs typeface="Calibri"/>
                <a:sym typeface="Calibri"/>
              </a:rPr>
              <a:t> </a:t>
            </a:r>
            <a:r>
              <a:rPr lang="en-US" b="1" dirty="0" smtClean="0">
                <a:solidFill>
                  <a:srgbClr val="000000"/>
                </a:solidFill>
                <a:latin typeface="MoMAGothic-Text" pitchFamily="2" charset="0"/>
                <a:ea typeface="Calibri"/>
                <a:cs typeface="Calibri"/>
                <a:sym typeface="Calibri"/>
              </a:rPr>
              <a:t>Experience Goals</a:t>
            </a:r>
            <a:endParaRPr lang="en-US" b="1" dirty="0">
              <a:solidFill>
                <a:srgbClr val="000000"/>
              </a:solidFill>
              <a:latin typeface="MoMAGothic-Text" pitchFamily="2" charset="0"/>
              <a:ea typeface="Calibri"/>
              <a:cs typeface="Calibri"/>
              <a:sym typeface="Calibri"/>
            </a:endParaRPr>
          </a:p>
        </p:txBody>
      </p:sp>
      <p:sp>
        <p:nvSpPr>
          <p:cNvPr id="147" name="Shape 147"/>
          <p:cNvSpPr txBox="1">
            <a:spLocks noGrp="1"/>
          </p:cNvSpPr>
          <p:nvPr>
            <p:ph type="body" idx="1"/>
          </p:nvPr>
        </p:nvSpPr>
        <p:spPr>
          <a:xfrm>
            <a:off x="457200" y="1524000"/>
            <a:ext cx="8382000" cy="40386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2"/>
              </a:buClr>
              <a:buSzPct val="25000"/>
              <a:buFont typeface="Calibri"/>
              <a:buNone/>
            </a:pPr>
            <a:r>
              <a:rPr lang="en-US" sz="2000" b="1" i="0" u="none" strike="noStrike" cap="none" dirty="0" smtClean="0">
                <a:solidFill>
                  <a:schemeClr val="tx1"/>
                </a:solidFill>
                <a:latin typeface="MoMAGothic-Text" pitchFamily="2" charset="0"/>
                <a:ea typeface="Verdana"/>
                <a:cs typeface="Verdana"/>
                <a:sym typeface="Verdana"/>
              </a:rPr>
              <a:t>   Welcoming</a:t>
            </a:r>
            <a:r>
              <a:rPr lang="en-US" sz="2000" b="0" i="0" u="none" strike="noStrike" cap="none" dirty="0" smtClean="0">
                <a:solidFill>
                  <a:schemeClr val="tx1"/>
                </a:solidFill>
                <a:latin typeface="MoMAGothic-Text" pitchFamily="2" charset="0"/>
                <a:ea typeface="Verdana"/>
                <a:cs typeface="Verdana"/>
                <a:sym typeface="Verdana"/>
              </a:rPr>
              <a:t> </a:t>
            </a:r>
            <a:endParaRPr lang="en-US" sz="2000" b="0" i="0" u="none" strike="noStrike" cap="none" dirty="0">
              <a:solidFill>
                <a:schemeClr val="tx1"/>
              </a:solidFill>
              <a:latin typeface="MoMAGothic-Text" pitchFamily="2" charset="0"/>
              <a:ea typeface="Verdana"/>
              <a:cs typeface="Verdana"/>
              <a:sym typeface="Verdana"/>
            </a:endParaRPr>
          </a:p>
          <a:p>
            <a:pPr marL="457200" marR="0" lvl="0" indent="-241300" algn="l" rtl="0">
              <a:lnSpc>
                <a:spcPct val="115000"/>
              </a:lnSpc>
              <a:spcBef>
                <a:spcPts val="0"/>
              </a:spcBef>
              <a:spcAft>
                <a:spcPts val="0"/>
              </a:spcAft>
              <a:buClr>
                <a:srgbClr val="222222"/>
              </a:buClr>
              <a:buSzPct val="100000"/>
              <a:buFont typeface="Verdana"/>
              <a:buChar char="•"/>
            </a:pPr>
            <a:r>
              <a:rPr lang="en-US" sz="2000" dirty="0">
                <a:solidFill>
                  <a:schemeClr val="tx1"/>
                </a:solidFill>
                <a:latin typeface="MoMAGothic-Text" pitchFamily="2" charset="0"/>
                <a:ea typeface="Verdana"/>
                <a:cs typeface="Verdana"/>
                <a:sym typeface="Verdana"/>
              </a:rPr>
              <a:t>H</a:t>
            </a:r>
            <a:r>
              <a:rPr lang="en-US" sz="2000" b="0" i="0" u="none" strike="noStrike" cap="none" dirty="0" smtClean="0">
                <a:solidFill>
                  <a:schemeClr val="tx1"/>
                </a:solidFill>
                <a:latin typeface="MoMAGothic-Text" pitchFamily="2" charset="0"/>
                <a:ea typeface="Verdana"/>
                <a:cs typeface="Verdana"/>
                <a:sym typeface="Verdana"/>
              </a:rPr>
              <a:t>ospitality </a:t>
            </a:r>
            <a:r>
              <a:rPr lang="en-US" sz="2000" b="0" i="0" u="none" strike="noStrike" cap="none" dirty="0">
                <a:solidFill>
                  <a:schemeClr val="tx1"/>
                </a:solidFill>
                <a:latin typeface="MoMAGothic-Text" pitchFamily="2" charset="0"/>
                <a:ea typeface="Verdana"/>
                <a:cs typeface="Verdana"/>
                <a:sym typeface="Verdana"/>
              </a:rPr>
              <a:t>and </a:t>
            </a:r>
            <a:r>
              <a:rPr lang="en-US" sz="2000" b="0" i="0" u="none" strike="noStrike" cap="none" dirty="0" smtClean="0">
                <a:solidFill>
                  <a:schemeClr val="tx1"/>
                </a:solidFill>
                <a:latin typeface="MoMAGothic-Text" pitchFamily="2" charset="0"/>
                <a:ea typeface="Verdana"/>
                <a:cs typeface="Verdana"/>
                <a:sym typeface="Verdana"/>
              </a:rPr>
              <a:t>human </a:t>
            </a:r>
            <a:r>
              <a:rPr lang="en-US" sz="2000" b="0" i="0" u="none" strike="noStrike" cap="none" dirty="0">
                <a:solidFill>
                  <a:schemeClr val="tx1"/>
                </a:solidFill>
                <a:latin typeface="MoMAGothic-Text" pitchFamily="2" charset="0"/>
                <a:ea typeface="Verdana"/>
                <a:cs typeface="Verdana"/>
                <a:sym typeface="Verdana"/>
              </a:rPr>
              <a:t>touch central to the lobby experience</a:t>
            </a:r>
          </a:p>
          <a:p>
            <a:pPr marL="457200" marR="0" lvl="0" indent="-241300" algn="l" rtl="0">
              <a:lnSpc>
                <a:spcPct val="115000"/>
              </a:lnSpc>
              <a:spcBef>
                <a:spcPts val="0"/>
              </a:spcBef>
              <a:spcAft>
                <a:spcPts val="0"/>
              </a:spcAft>
              <a:buClr>
                <a:srgbClr val="222222"/>
              </a:buClr>
              <a:buSzPct val="100000"/>
              <a:buFont typeface="Verdana"/>
              <a:buChar char="•"/>
            </a:pPr>
            <a:r>
              <a:rPr lang="en-US" sz="2000" b="0" i="0" u="none" strike="noStrike" cap="none" dirty="0">
                <a:solidFill>
                  <a:schemeClr val="tx1"/>
                </a:solidFill>
                <a:latin typeface="MoMAGothic-Text" pitchFamily="2" charset="0"/>
                <a:ea typeface="Verdana"/>
                <a:cs typeface="Verdana"/>
                <a:sym typeface="Verdana"/>
              </a:rPr>
              <a:t>Exceed expectations at every </a:t>
            </a:r>
            <a:r>
              <a:rPr lang="en-US" sz="2000" b="0" i="0" u="none" strike="noStrike" cap="none" dirty="0" smtClean="0">
                <a:solidFill>
                  <a:schemeClr val="tx1"/>
                </a:solidFill>
                <a:latin typeface="MoMAGothic-Text" pitchFamily="2" charset="0"/>
                <a:ea typeface="Verdana"/>
                <a:cs typeface="Verdana"/>
                <a:sym typeface="Verdana"/>
              </a:rPr>
              <a:t>moment</a:t>
            </a:r>
          </a:p>
          <a:p>
            <a:pPr marL="215900">
              <a:spcAft>
                <a:spcPts val="0"/>
              </a:spcAft>
              <a:buClr>
                <a:srgbClr val="222222"/>
              </a:buClr>
              <a:buSzPct val="100000"/>
            </a:pPr>
            <a:endParaRPr lang="en-US" sz="2000" dirty="0" smtClean="0">
              <a:solidFill>
                <a:schemeClr val="tx1"/>
              </a:solidFill>
              <a:latin typeface="MoMAGothic-Text" pitchFamily="2" charset="0"/>
              <a:ea typeface="Verdana"/>
              <a:cs typeface="Verdana"/>
              <a:sym typeface="Verdana"/>
            </a:endParaRPr>
          </a:p>
          <a:p>
            <a:pPr marL="215900">
              <a:spcAft>
                <a:spcPts val="0"/>
              </a:spcAft>
              <a:buClr>
                <a:srgbClr val="222222"/>
              </a:buClr>
              <a:buSzPct val="100000"/>
            </a:pPr>
            <a:r>
              <a:rPr lang="en-US" sz="2000" b="1" dirty="0" smtClean="0">
                <a:solidFill>
                  <a:schemeClr val="tx1"/>
                </a:solidFill>
                <a:latin typeface="MoMAGothic-Text" pitchFamily="2" charset="0"/>
                <a:ea typeface="Verdana"/>
                <a:cs typeface="Verdana"/>
                <a:sym typeface="Verdana"/>
              </a:rPr>
              <a:t>Clear</a:t>
            </a:r>
            <a:endParaRPr lang="en-US" sz="2000" b="0" i="0" u="none" strike="noStrike" cap="none" dirty="0" smtClean="0">
              <a:solidFill>
                <a:schemeClr val="tx1"/>
              </a:solidFill>
              <a:latin typeface="MoMAGothic-Text" pitchFamily="2" charset="0"/>
              <a:ea typeface="Verdana"/>
              <a:cs typeface="Verdana"/>
              <a:sym typeface="Verdana"/>
            </a:endParaRPr>
          </a:p>
          <a:p>
            <a:pPr marL="457200" indent="-241300">
              <a:spcAft>
                <a:spcPts val="0"/>
              </a:spcAft>
              <a:buClr>
                <a:srgbClr val="222222"/>
              </a:buClr>
              <a:buSzPct val="100000"/>
              <a:buFont typeface="Verdana"/>
              <a:buChar char="•"/>
            </a:pPr>
            <a:r>
              <a:rPr lang="en-US" sz="2000" dirty="0">
                <a:solidFill>
                  <a:schemeClr val="tx1"/>
                </a:solidFill>
                <a:latin typeface="MoMAGothic-Text" pitchFamily="2" charset="0"/>
                <a:ea typeface="Verdana"/>
                <a:cs typeface="Verdana"/>
                <a:sym typeface="Verdana"/>
              </a:rPr>
              <a:t>Entry </a:t>
            </a:r>
            <a:r>
              <a:rPr lang="en-US" sz="2000" dirty="0" smtClean="0">
                <a:solidFill>
                  <a:schemeClr val="tx1"/>
                </a:solidFill>
                <a:latin typeface="MoMAGothic-Text" pitchFamily="2" charset="0"/>
                <a:ea typeface="Verdana"/>
                <a:cs typeface="Verdana"/>
                <a:sym typeface="Verdana"/>
              </a:rPr>
              <a:t>legible </a:t>
            </a:r>
            <a:r>
              <a:rPr lang="en-US" sz="2000" dirty="0">
                <a:solidFill>
                  <a:schemeClr val="tx1"/>
                </a:solidFill>
                <a:latin typeface="MoMAGothic-Text" pitchFamily="2" charset="0"/>
                <a:ea typeface="Verdana"/>
                <a:cs typeface="Verdana"/>
                <a:sym typeface="Verdana"/>
              </a:rPr>
              <a:t>to diverse and non-English speaker visitor </a:t>
            </a:r>
            <a:r>
              <a:rPr lang="en-US" sz="2000" dirty="0" smtClean="0">
                <a:solidFill>
                  <a:schemeClr val="tx1"/>
                </a:solidFill>
                <a:latin typeface="MoMAGothic-Text" pitchFamily="2" charset="0"/>
                <a:ea typeface="Verdana"/>
                <a:cs typeface="Verdana"/>
                <a:sym typeface="Verdana"/>
              </a:rPr>
              <a:t>base</a:t>
            </a:r>
          </a:p>
          <a:p>
            <a:pPr marL="457200" lvl="0" indent="-241300">
              <a:spcAft>
                <a:spcPts val="0"/>
              </a:spcAft>
              <a:buClr>
                <a:srgbClr val="222222"/>
              </a:buClr>
              <a:buSzPct val="100000"/>
              <a:buFont typeface="Verdana"/>
              <a:buChar char="•"/>
            </a:pPr>
            <a:r>
              <a:rPr lang="en-US" sz="2000" dirty="0">
                <a:solidFill>
                  <a:schemeClr val="tx1"/>
                </a:solidFill>
                <a:latin typeface="MoMAGothic-Text" pitchFamily="2" charset="0"/>
                <a:ea typeface="Verdana"/>
                <a:cs typeface="Verdana"/>
                <a:sym typeface="Verdana"/>
              </a:rPr>
              <a:t>Simplicity </a:t>
            </a:r>
            <a:r>
              <a:rPr lang="en-US" sz="2000" dirty="0" smtClean="0">
                <a:solidFill>
                  <a:schemeClr val="tx1"/>
                </a:solidFill>
                <a:latin typeface="MoMAGothic-Text" pitchFamily="2" charset="0"/>
                <a:ea typeface="Verdana"/>
                <a:cs typeface="Verdana"/>
                <a:sym typeface="Verdana"/>
              </a:rPr>
              <a:t>as a </a:t>
            </a:r>
            <a:r>
              <a:rPr lang="en-US" sz="2000" dirty="0">
                <a:solidFill>
                  <a:schemeClr val="tx1"/>
                </a:solidFill>
                <a:latin typeface="MoMAGothic-Text" pitchFamily="2" charset="0"/>
                <a:ea typeface="Verdana"/>
                <a:cs typeface="Verdana"/>
                <a:sym typeface="Verdana"/>
              </a:rPr>
              <a:t>guiding principle</a:t>
            </a:r>
          </a:p>
          <a:p>
            <a:pPr marL="0" marR="0" lvl="0" indent="0" algn="l" rtl="0">
              <a:lnSpc>
                <a:spcPct val="115000"/>
              </a:lnSpc>
              <a:spcBef>
                <a:spcPts val="0"/>
              </a:spcBef>
              <a:spcAft>
                <a:spcPts val="0"/>
              </a:spcAft>
              <a:buClr>
                <a:schemeClr val="dk2"/>
              </a:buClr>
              <a:buSzPct val="25000"/>
              <a:buFont typeface="Arial"/>
              <a:buNone/>
            </a:pPr>
            <a:endParaRPr sz="2000" b="1" i="0" u="none" strike="noStrike" cap="none" dirty="0">
              <a:solidFill>
                <a:schemeClr val="tx1"/>
              </a:solidFill>
              <a:latin typeface="MoMAGothic-Text" pitchFamily="2" charset="0"/>
              <a:ea typeface="Verdana"/>
              <a:cs typeface="Verdana"/>
              <a:sym typeface="Verdana"/>
            </a:endParaRPr>
          </a:p>
          <a:p>
            <a:pPr marL="0" marR="0" lvl="0" indent="0" algn="l" rtl="0">
              <a:lnSpc>
                <a:spcPct val="115000"/>
              </a:lnSpc>
              <a:spcBef>
                <a:spcPts val="0"/>
              </a:spcBef>
              <a:spcAft>
                <a:spcPts val="0"/>
              </a:spcAft>
              <a:buClr>
                <a:schemeClr val="dk1"/>
              </a:buClr>
              <a:buSzPct val="25000"/>
              <a:buFont typeface="Arial"/>
              <a:buNone/>
            </a:pPr>
            <a:r>
              <a:rPr lang="en-US" sz="2000" b="1" i="0" u="none" strike="noStrike" cap="none" dirty="0" smtClean="0">
                <a:solidFill>
                  <a:schemeClr val="tx1"/>
                </a:solidFill>
                <a:latin typeface="MoMAGothic-Text" pitchFamily="2" charset="0"/>
                <a:ea typeface="Verdana"/>
                <a:cs typeface="Verdana"/>
                <a:sym typeface="Verdana"/>
              </a:rPr>
              <a:t>   Cohesive </a:t>
            </a:r>
            <a:endParaRPr lang="en-US" sz="2000" b="1" i="0" u="none" strike="noStrike" cap="none" dirty="0">
              <a:solidFill>
                <a:schemeClr val="tx1"/>
              </a:solidFill>
              <a:latin typeface="MoMAGothic-Text" pitchFamily="2" charset="0"/>
              <a:ea typeface="Verdana"/>
              <a:cs typeface="Verdana"/>
              <a:sym typeface="Verdana"/>
            </a:endParaRPr>
          </a:p>
          <a:p>
            <a:pPr marL="457200" marR="0" lvl="0" indent="-241300" algn="l" rtl="0">
              <a:lnSpc>
                <a:spcPct val="115000"/>
              </a:lnSpc>
              <a:spcBef>
                <a:spcPts val="0"/>
              </a:spcBef>
              <a:spcAft>
                <a:spcPts val="0"/>
              </a:spcAft>
              <a:buClr>
                <a:srgbClr val="222222"/>
              </a:buClr>
              <a:buSzPct val="100000"/>
              <a:buFont typeface="Verdana"/>
              <a:buChar char="•"/>
            </a:pPr>
            <a:r>
              <a:rPr lang="en-US" sz="2000" b="0" i="0" u="none" strike="noStrike" cap="none" dirty="0" smtClean="0">
                <a:solidFill>
                  <a:schemeClr val="tx1"/>
                </a:solidFill>
                <a:latin typeface="MoMAGothic-Text" pitchFamily="2" charset="0"/>
                <a:ea typeface="Verdana"/>
                <a:cs typeface="Verdana"/>
                <a:sym typeface="Verdana"/>
              </a:rPr>
              <a:t>Avoid </a:t>
            </a:r>
            <a:r>
              <a:rPr lang="en-US" sz="2000" b="0" i="0" u="none" strike="noStrike" cap="none" dirty="0">
                <a:solidFill>
                  <a:schemeClr val="tx1"/>
                </a:solidFill>
                <a:latin typeface="MoMAGothic-Text" pitchFamily="2" charset="0"/>
                <a:ea typeface="Verdana"/>
                <a:cs typeface="Verdana"/>
                <a:sym typeface="Verdana"/>
              </a:rPr>
              <a:t>information overload </a:t>
            </a:r>
          </a:p>
          <a:p>
            <a:pPr marL="457200" marR="0" lvl="0" indent="-241300" algn="l" rtl="0">
              <a:lnSpc>
                <a:spcPct val="115000"/>
              </a:lnSpc>
              <a:spcBef>
                <a:spcPts val="0"/>
              </a:spcBef>
              <a:spcAft>
                <a:spcPts val="0"/>
              </a:spcAft>
              <a:buClr>
                <a:srgbClr val="222222"/>
              </a:buClr>
              <a:buSzPct val="100000"/>
              <a:buFont typeface="Verdana"/>
              <a:buChar char="•"/>
            </a:pPr>
            <a:r>
              <a:rPr lang="en-US" sz="2000" b="0" i="0" u="none" strike="noStrike" cap="none" dirty="0" smtClean="0">
                <a:solidFill>
                  <a:schemeClr val="tx1"/>
                </a:solidFill>
                <a:latin typeface="MoMAGothic-Text" pitchFamily="2" charset="0"/>
                <a:ea typeface="Verdana"/>
                <a:cs typeface="Verdana"/>
                <a:sym typeface="Verdana"/>
              </a:rPr>
              <a:t>Project </a:t>
            </a:r>
            <a:r>
              <a:rPr lang="en-US" sz="2000" b="0" i="0" u="none" strike="noStrike" cap="none" dirty="0">
                <a:solidFill>
                  <a:schemeClr val="tx1"/>
                </a:solidFill>
                <a:latin typeface="MoMAGothic-Text" pitchFamily="2" charset="0"/>
                <a:ea typeface="Verdana"/>
                <a:cs typeface="Verdana"/>
                <a:sym typeface="Verdana"/>
              </a:rPr>
              <a:t>Museum’s identity and </a:t>
            </a:r>
            <a:r>
              <a:rPr lang="en-US" sz="2000" b="0" i="0" u="none" strike="noStrike" cap="none" dirty="0" smtClean="0">
                <a:solidFill>
                  <a:schemeClr val="tx1"/>
                </a:solidFill>
                <a:latin typeface="MoMAGothic-Text" pitchFamily="2" charset="0"/>
                <a:ea typeface="Verdana"/>
                <a:cs typeface="Verdana"/>
                <a:sym typeface="Verdana"/>
              </a:rPr>
              <a:t>create </a:t>
            </a:r>
            <a:r>
              <a:rPr lang="en-US" sz="2000" b="0" i="0" u="none" strike="noStrike" cap="none" dirty="0">
                <a:solidFill>
                  <a:schemeClr val="tx1"/>
                </a:solidFill>
                <a:latin typeface="MoMAGothic-Text" pitchFamily="2" charset="0"/>
                <a:ea typeface="Verdana"/>
                <a:cs typeface="Verdana"/>
                <a:sym typeface="Verdana"/>
              </a:rPr>
              <a:t>a sense of arrival </a:t>
            </a:r>
            <a:endParaRPr lang="en-US" sz="2000" b="0" i="0" u="none" strike="noStrike" cap="none" dirty="0" smtClean="0">
              <a:solidFill>
                <a:schemeClr val="tx1"/>
              </a:solidFill>
              <a:latin typeface="MoMAGothic-Text" pitchFamily="2" charset="0"/>
              <a:ea typeface="Verdana"/>
              <a:cs typeface="Verdana"/>
              <a:sym typeface="Verdana"/>
            </a:endParaRPr>
          </a:p>
          <a:p>
            <a:pPr marL="457200" marR="0" lvl="0" indent="-241300" algn="l" rtl="0">
              <a:lnSpc>
                <a:spcPct val="115000"/>
              </a:lnSpc>
              <a:spcBef>
                <a:spcPts val="0"/>
              </a:spcBef>
              <a:spcAft>
                <a:spcPts val="0"/>
              </a:spcAft>
              <a:buClr>
                <a:srgbClr val="222222"/>
              </a:buClr>
              <a:buSzPct val="100000"/>
              <a:buFont typeface="Verdana"/>
              <a:buChar char="•"/>
            </a:pPr>
            <a:r>
              <a:rPr lang="en-US" sz="2000" b="0" i="0" u="none" strike="noStrike" cap="none" dirty="0" smtClean="0">
                <a:solidFill>
                  <a:schemeClr val="tx1"/>
                </a:solidFill>
                <a:latin typeface="MoMAGothic-Text" pitchFamily="2" charset="0"/>
                <a:ea typeface="Verdana"/>
                <a:cs typeface="Verdana"/>
                <a:sym typeface="Verdana"/>
              </a:rPr>
              <a:t>Art </a:t>
            </a:r>
            <a:r>
              <a:rPr lang="en-US" sz="2000" b="0" i="0" u="none" strike="noStrike" cap="none" dirty="0">
                <a:solidFill>
                  <a:schemeClr val="tx1"/>
                </a:solidFill>
                <a:latin typeface="MoMAGothic-Text" pitchFamily="2" charset="0"/>
                <a:ea typeface="Verdana"/>
                <a:cs typeface="Verdana"/>
                <a:sym typeface="Verdana"/>
              </a:rPr>
              <a:t>in the lobby should be </a:t>
            </a:r>
            <a:r>
              <a:rPr lang="en-US" sz="2000" b="0" i="0" u="none" strike="noStrike" cap="none" dirty="0" smtClean="0">
                <a:solidFill>
                  <a:schemeClr val="tx1"/>
                </a:solidFill>
                <a:latin typeface="MoMAGothic-Text" pitchFamily="2" charset="0"/>
                <a:ea typeface="Verdana"/>
                <a:cs typeface="Verdana"/>
                <a:sym typeface="Verdana"/>
              </a:rPr>
              <a:t>present</a:t>
            </a:r>
          </a:p>
          <a:p>
            <a:pPr marL="215900" marR="0" lvl="0" algn="l" rtl="0">
              <a:lnSpc>
                <a:spcPct val="115000"/>
              </a:lnSpc>
              <a:spcBef>
                <a:spcPts val="0"/>
              </a:spcBef>
              <a:spcAft>
                <a:spcPts val="0"/>
              </a:spcAft>
              <a:buClr>
                <a:srgbClr val="222222"/>
              </a:buClr>
              <a:buSzPct val="100000"/>
            </a:pPr>
            <a:endParaRPr sz="1600" b="1" i="0" u="none" strike="noStrike" cap="none" dirty="0">
              <a:solidFill>
                <a:srgbClr val="222222"/>
              </a:solidFill>
              <a:latin typeface="MoMAGothic-Text" pitchFamily="2" charset="0"/>
              <a:ea typeface="Verdana"/>
              <a:cs typeface="Verdana"/>
              <a:sym typeface="Verdana"/>
            </a:endParaRPr>
          </a:p>
          <a:p>
            <a:pPr marL="0" marR="0" lvl="0" indent="0" algn="l" rtl="0">
              <a:lnSpc>
                <a:spcPct val="115000"/>
              </a:lnSpc>
              <a:spcBef>
                <a:spcPts val="0"/>
              </a:spcBef>
              <a:spcAft>
                <a:spcPts val="0"/>
              </a:spcAft>
              <a:buClr>
                <a:schemeClr val="dk2"/>
              </a:buClr>
              <a:buSzPct val="25000"/>
              <a:buFont typeface="Calibri"/>
              <a:buNone/>
            </a:pPr>
            <a:r>
              <a:rPr lang="en-US" sz="1600" b="1" i="0" u="none" strike="noStrike" cap="none" dirty="0" smtClean="0">
                <a:solidFill>
                  <a:srgbClr val="222222"/>
                </a:solidFill>
                <a:latin typeface="MoMAGothic-Text" pitchFamily="2" charset="0"/>
                <a:ea typeface="Verdana"/>
                <a:cs typeface="Verdana"/>
                <a:sym typeface="Verdana"/>
              </a:rPr>
              <a:t>      </a:t>
            </a:r>
            <a:endParaRPr sz="1600" b="0" i="0" u="none" strike="noStrike" cap="none" dirty="0">
              <a:solidFill>
                <a:schemeClr val="dk2"/>
              </a:solidFill>
              <a:latin typeface="Verdana"/>
              <a:ea typeface="Verdana"/>
              <a:cs typeface="Verdana"/>
              <a:sym typeface="Verdana"/>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152400" y="381000"/>
            <a:ext cx="9144000" cy="625834"/>
          </a:xfrm>
          <a:prstGeom prst="rect">
            <a:avLst/>
          </a:prstGeom>
        </p:spPr>
        <p:txBody>
          <a:bodyPr lIns="91425" tIns="91425" rIns="91425" bIns="91425" anchor="t" anchorCtr="0">
            <a:noAutofit/>
          </a:bodyPr>
          <a:lstStyle/>
          <a:p>
            <a:pPr lvl="0" algn="ctr">
              <a:spcBef>
                <a:spcPts val="0"/>
              </a:spcBef>
              <a:buNone/>
            </a:pPr>
            <a:r>
              <a:rPr lang="en-US" b="1" dirty="0" smtClean="0">
                <a:latin typeface="MoMAGothic-Text" pitchFamily="2" charset="0"/>
                <a:ea typeface="Verdana"/>
                <a:cs typeface="Verdana"/>
                <a:sym typeface="Verdana"/>
              </a:rPr>
              <a:t>Methodology</a:t>
            </a:r>
            <a:r>
              <a:rPr lang="en-US" b="1" dirty="0" smtClean="0">
                <a:latin typeface="Verdana"/>
                <a:ea typeface="Verdana"/>
                <a:cs typeface="Verdana"/>
                <a:sym typeface="Verdana"/>
              </a:rPr>
              <a:t/>
            </a:r>
            <a:br>
              <a:rPr lang="en-US" b="1" dirty="0" smtClean="0">
                <a:latin typeface="Verdana"/>
                <a:ea typeface="Verdana"/>
                <a:cs typeface="Verdana"/>
                <a:sym typeface="Verdana"/>
              </a:rPr>
            </a:br>
            <a:endParaRPr lang="en-US" b="1" dirty="0">
              <a:latin typeface="Verdana"/>
              <a:ea typeface="Verdana"/>
              <a:cs typeface="Verdana"/>
              <a:sym typeface="Verdana"/>
            </a:endParaRPr>
          </a:p>
        </p:txBody>
      </p:sp>
      <p:sp>
        <p:nvSpPr>
          <p:cNvPr id="5" name="TextBox 4"/>
          <p:cNvSpPr txBox="1"/>
          <p:nvPr/>
        </p:nvSpPr>
        <p:spPr>
          <a:xfrm>
            <a:off x="609600" y="1676400"/>
            <a:ext cx="8153400" cy="3627147"/>
          </a:xfrm>
          <a:prstGeom prst="rect">
            <a:avLst/>
          </a:prstGeom>
          <a:noFill/>
        </p:spPr>
        <p:txBody>
          <a:bodyPr wrap="square" rtlCol="0">
            <a:spAutoFit/>
          </a:bodyPr>
          <a:lstStyle/>
          <a:p>
            <a:pPr lvl="0">
              <a:lnSpc>
                <a:spcPct val="115000"/>
              </a:lnSpc>
              <a:buClr>
                <a:schemeClr val="dk2"/>
              </a:buClr>
              <a:buSzPct val="25000"/>
            </a:pPr>
            <a:r>
              <a:rPr lang="en-US" sz="2000" b="1" dirty="0" smtClean="0">
                <a:latin typeface="MoMAGothic-Text" pitchFamily="2" charset="0"/>
                <a:ea typeface="Verdana"/>
                <a:cs typeface="Verdana"/>
                <a:sym typeface="Verdana"/>
              </a:rPr>
              <a:t>Iterative, flexible </a:t>
            </a:r>
            <a:r>
              <a:rPr lang="en-US" sz="2000" b="1" dirty="0">
                <a:latin typeface="MoMAGothic-Text" pitchFamily="2" charset="0"/>
                <a:ea typeface="Verdana"/>
                <a:cs typeface="Verdana"/>
                <a:sym typeface="Verdana"/>
              </a:rPr>
              <a:t>and </a:t>
            </a:r>
            <a:r>
              <a:rPr lang="en-US" sz="2000" b="1" dirty="0" smtClean="0">
                <a:latin typeface="MoMAGothic-Text" pitchFamily="2" charset="0"/>
                <a:ea typeface="Verdana"/>
                <a:cs typeface="Verdana"/>
                <a:sym typeface="Verdana"/>
              </a:rPr>
              <a:t>efficient testing informing longer term goals</a:t>
            </a:r>
          </a:p>
          <a:p>
            <a:pPr lvl="0">
              <a:lnSpc>
                <a:spcPct val="115000"/>
              </a:lnSpc>
              <a:buClr>
                <a:schemeClr val="dk2"/>
              </a:buClr>
              <a:buSzPct val="25000"/>
            </a:pPr>
            <a:r>
              <a:rPr lang="en-US" sz="2000" dirty="0">
                <a:latin typeface="MoMAGothic-Text" pitchFamily="2" charset="0"/>
                <a:ea typeface="Verdana"/>
                <a:cs typeface="Verdana"/>
                <a:sym typeface="Verdana"/>
              </a:rPr>
              <a:t>(Failure </a:t>
            </a:r>
            <a:r>
              <a:rPr lang="en-US" sz="2000" dirty="0" smtClean="0">
                <a:latin typeface="MoMAGothic-Text" pitchFamily="2" charset="0"/>
                <a:ea typeface="Verdana"/>
                <a:cs typeface="Verdana"/>
                <a:sym typeface="Verdana"/>
              </a:rPr>
              <a:t>is part of the process!) </a:t>
            </a:r>
          </a:p>
          <a:p>
            <a:pPr lvl="0">
              <a:lnSpc>
                <a:spcPct val="115000"/>
              </a:lnSpc>
              <a:buClr>
                <a:schemeClr val="dk2"/>
              </a:buClr>
              <a:buSzPct val="25000"/>
            </a:pPr>
            <a:endParaRPr lang="en-US" sz="2000" dirty="0">
              <a:latin typeface="MoMAGothic-Text" pitchFamily="2" charset="0"/>
              <a:ea typeface="Verdana"/>
              <a:cs typeface="Verdana"/>
              <a:sym typeface="Verdana"/>
            </a:endParaRPr>
          </a:p>
          <a:p>
            <a:pPr marL="342900" lvl="0" indent="-342900">
              <a:lnSpc>
                <a:spcPct val="115000"/>
              </a:lnSpc>
              <a:buClr>
                <a:schemeClr val="dk2"/>
              </a:buClr>
              <a:buSzPct val="25000"/>
              <a:buFont typeface="Arial" panose="020B0604020202020204" pitchFamily="34" charset="0"/>
              <a:buChar char="•"/>
            </a:pPr>
            <a:endParaRPr lang="en-US" sz="2000" b="1" dirty="0">
              <a:solidFill>
                <a:srgbClr val="7F7F7F"/>
              </a:solidFill>
              <a:latin typeface="MoMAGothic-Text" pitchFamily="2" charset="0"/>
              <a:ea typeface="Verdana"/>
              <a:cs typeface="Verdana"/>
              <a:sym typeface="Verdana"/>
            </a:endParaRPr>
          </a:p>
          <a:p>
            <a:pPr>
              <a:lnSpc>
                <a:spcPct val="115000"/>
              </a:lnSpc>
              <a:buClr>
                <a:schemeClr val="dk2"/>
              </a:buClr>
              <a:buSzPct val="25000"/>
            </a:pPr>
            <a:r>
              <a:rPr lang="en-US" sz="2000" b="1" dirty="0">
                <a:solidFill>
                  <a:srgbClr val="222222"/>
                </a:solidFill>
                <a:latin typeface="MoMAGothic-Text" pitchFamily="2" charset="0"/>
                <a:ea typeface="Verdana"/>
                <a:cs typeface="Verdana"/>
                <a:sym typeface="Verdana"/>
              </a:rPr>
              <a:t>Testing and </a:t>
            </a:r>
            <a:r>
              <a:rPr lang="en-US" sz="2000" b="1" dirty="0" smtClean="0">
                <a:solidFill>
                  <a:srgbClr val="222222"/>
                </a:solidFill>
                <a:latin typeface="MoMAGothic-Text" pitchFamily="2" charset="0"/>
                <a:ea typeface="Verdana"/>
                <a:cs typeface="Verdana"/>
                <a:sym typeface="Verdana"/>
              </a:rPr>
              <a:t>evaluation include:</a:t>
            </a:r>
            <a:endParaRPr lang="en-US" sz="2000" dirty="0">
              <a:solidFill>
                <a:srgbClr val="7F7F7F"/>
              </a:solidFill>
              <a:latin typeface="MoMAGothic-Text" pitchFamily="2" charset="0"/>
              <a:ea typeface="Verdana"/>
              <a:cs typeface="Verdana"/>
              <a:sym typeface="Verdana"/>
            </a:endParaRPr>
          </a:p>
          <a:p>
            <a:pPr marL="285750" indent="-285750">
              <a:spcBef>
                <a:spcPts val="800"/>
              </a:spcBef>
              <a:buClr>
                <a:schemeClr val="dk1"/>
              </a:buClr>
              <a:buSzPct val="100000"/>
              <a:buFont typeface="Arial" panose="020B0604020202020204" pitchFamily="34" charset="0"/>
              <a:buChar char="•"/>
            </a:pPr>
            <a:r>
              <a:rPr lang="en-US" sz="2000" dirty="0">
                <a:latin typeface="MoMAGothic-Text" pitchFamily="2" charset="0"/>
                <a:ea typeface="Verdana"/>
                <a:cs typeface="Verdana"/>
                <a:sym typeface="Verdana"/>
              </a:rPr>
              <a:t>Visitor </a:t>
            </a:r>
            <a:r>
              <a:rPr lang="en-US" sz="2000" dirty="0" smtClean="0">
                <a:latin typeface="MoMAGothic-Text" pitchFamily="2" charset="0"/>
                <a:ea typeface="Verdana"/>
                <a:cs typeface="Verdana"/>
                <a:sym typeface="Verdana"/>
              </a:rPr>
              <a:t>surveys</a:t>
            </a:r>
            <a:endParaRPr lang="en-US" sz="2000" dirty="0">
              <a:latin typeface="MoMAGothic-Text" pitchFamily="2" charset="0"/>
              <a:ea typeface="Verdana"/>
              <a:cs typeface="Verdana"/>
              <a:sym typeface="Verdana"/>
            </a:endParaRPr>
          </a:p>
          <a:p>
            <a:pPr marL="285750" indent="-285750">
              <a:spcBef>
                <a:spcPts val="800"/>
              </a:spcBef>
              <a:buClr>
                <a:schemeClr val="dk1"/>
              </a:buClr>
              <a:buSzPct val="100000"/>
              <a:buFont typeface="Arial" panose="020B0604020202020204" pitchFamily="34" charset="0"/>
              <a:buChar char="•"/>
            </a:pPr>
            <a:r>
              <a:rPr lang="en-US" sz="2000" dirty="0" smtClean="0">
                <a:latin typeface="MoMAGothic-Text" pitchFamily="2" charset="0"/>
                <a:ea typeface="Verdana"/>
                <a:cs typeface="Verdana"/>
                <a:sym typeface="Verdana"/>
              </a:rPr>
              <a:t>Staff observations</a:t>
            </a:r>
            <a:endParaRPr lang="en-US" sz="2000" dirty="0">
              <a:latin typeface="MoMAGothic-Text" pitchFamily="2" charset="0"/>
              <a:ea typeface="Verdana"/>
              <a:cs typeface="Verdana"/>
              <a:sym typeface="Verdana"/>
            </a:endParaRPr>
          </a:p>
          <a:p>
            <a:pPr marL="285750" indent="-285750">
              <a:spcBef>
                <a:spcPts val="800"/>
              </a:spcBef>
              <a:buClr>
                <a:schemeClr val="dk1"/>
              </a:buClr>
              <a:buSzPct val="100000"/>
              <a:buFont typeface="Arial" panose="020B0604020202020204" pitchFamily="34" charset="0"/>
              <a:buChar char="•"/>
            </a:pPr>
            <a:r>
              <a:rPr lang="en-US" sz="2000" dirty="0">
                <a:latin typeface="MoMAGothic-Text" pitchFamily="2" charset="0"/>
                <a:ea typeface="Verdana"/>
                <a:cs typeface="Verdana"/>
                <a:sym typeface="Verdana"/>
              </a:rPr>
              <a:t>Lobby </a:t>
            </a:r>
            <a:r>
              <a:rPr lang="en-US" sz="2000" dirty="0" smtClean="0">
                <a:latin typeface="MoMAGothic-Text" pitchFamily="2" charset="0"/>
                <a:ea typeface="Verdana"/>
                <a:cs typeface="Verdana"/>
                <a:sym typeface="Verdana"/>
              </a:rPr>
              <a:t>staff focus groups </a:t>
            </a:r>
            <a:endParaRPr lang="en-US" sz="2000" dirty="0">
              <a:latin typeface="MoMAGothic-Text" pitchFamily="2" charset="0"/>
              <a:ea typeface="Verdana"/>
              <a:cs typeface="Verdana"/>
              <a:sym typeface="Verdana"/>
            </a:endParaRPr>
          </a:p>
          <a:p>
            <a:pPr marL="342900" lvl="0" indent="-342900">
              <a:lnSpc>
                <a:spcPct val="115000"/>
              </a:lnSpc>
              <a:buClr>
                <a:schemeClr val="dk2"/>
              </a:buClr>
              <a:buSzPct val="25000"/>
              <a:buFont typeface="Arial" panose="020B0604020202020204" pitchFamily="34" charset="0"/>
              <a:buChar char="•"/>
            </a:pPr>
            <a:endParaRPr lang="en-US" sz="1800" dirty="0">
              <a:solidFill>
                <a:srgbClr val="222222"/>
              </a:solidFill>
              <a:latin typeface="MoMAGothic-Text" pitchFamily="2" charset="0"/>
              <a:ea typeface="Verdana"/>
              <a:cs typeface="Verdana"/>
              <a:sym typeface="Verdana"/>
            </a:endParaRPr>
          </a:p>
          <a:p>
            <a:r>
              <a:rPr lang="en-US" dirty="0" smtClean="0"/>
              <a:t> </a:t>
            </a:r>
            <a:endParaRPr lang="en-US" dirty="0"/>
          </a:p>
        </p:txBody>
      </p:sp>
    </p:spTree>
    <p:extLst>
      <p:ext uri="{BB962C8B-B14F-4D97-AF65-F5344CB8AC3E}">
        <p14:creationId xmlns:p14="http://schemas.microsoft.com/office/powerpoint/2010/main" val="3203410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0"/>
            <a:ext cx="7010400" cy="2831544"/>
          </a:xfrm>
          <a:prstGeom prst="rect">
            <a:avLst/>
          </a:prstGeom>
        </p:spPr>
        <p:txBody>
          <a:bodyPr wrap="square">
            <a:spAutoFit/>
          </a:bodyPr>
          <a:lstStyle/>
          <a:p>
            <a:pPr marL="342900" indent="-342900">
              <a:buFont typeface="+mj-lt"/>
              <a:buAutoNum type="arabicPeriod"/>
            </a:pPr>
            <a:r>
              <a:rPr lang="en-US" sz="2000" dirty="0">
                <a:latin typeface="MoMAGothic-Text" pitchFamily="2" charset="0"/>
                <a:ea typeface="Verdana"/>
                <a:cs typeface="Verdana"/>
                <a:sym typeface="Verdana"/>
              </a:rPr>
              <a:t>How can the Museum provide the most welcoming and informative experience at entry</a:t>
            </a:r>
            <a:r>
              <a:rPr lang="en-US" sz="2000" dirty="0" smtClean="0">
                <a:latin typeface="MoMAGothic-Text" pitchFamily="2" charset="0"/>
                <a:ea typeface="Verdana"/>
                <a:cs typeface="Verdana"/>
                <a:sym typeface="Verdana"/>
              </a:rPr>
              <a:t>?</a:t>
            </a:r>
          </a:p>
          <a:p>
            <a:pPr marL="342900" indent="-342900">
              <a:buFont typeface="+mj-lt"/>
              <a:buAutoNum type="arabicPeriod"/>
            </a:pPr>
            <a:endParaRPr lang="en-US" sz="2000" dirty="0" smtClean="0">
              <a:latin typeface="MoMAGothic-Text" pitchFamily="2" charset="0"/>
              <a:ea typeface="Verdana"/>
              <a:cs typeface="Verdana"/>
              <a:sym typeface="Verdana"/>
            </a:endParaRPr>
          </a:p>
          <a:p>
            <a:pPr marL="342900" indent="-342900">
              <a:buFont typeface="+mj-lt"/>
              <a:buAutoNum type="arabicPeriod"/>
            </a:pPr>
            <a:r>
              <a:rPr lang="en-US" sz="2000" dirty="0">
                <a:latin typeface="MoMAGothic-Text" pitchFamily="2" charset="0"/>
                <a:ea typeface="Verdana"/>
                <a:cs typeface="Verdana"/>
                <a:sym typeface="Verdana"/>
              </a:rPr>
              <a:t>How can we increase use-your-own-device adoption for audio tours</a:t>
            </a:r>
            <a:r>
              <a:rPr lang="en-US" sz="2000" dirty="0" smtClean="0">
                <a:latin typeface="MoMAGothic-Text" pitchFamily="2" charset="0"/>
                <a:ea typeface="Verdana"/>
                <a:cs typeface="Verdana"/>
                <a:sym typeface="Verdana"/>
              </a:rPr>
              <a:t>?</a:t>
            </a:r>
          </a:p>
          <a:p>
            <a:pPr marL="342900" indent="-342900">
              <a:buFont typeface="+mj-lt"/>
              <a:buAutoNum type="arabicPeriod"/>
            </a:pPr>
            <a:endParaRPr lang="en-US" sz="2000" dirty="0" smtClean="0">
              <a:latin typeface="MoMAGothic-Text" pitchFamily="2" charset="0"/>
              <a:ea typeface="Verdana"/>
              <a:cs typeface="Verdana"/>
              <a:sym typeface="Verdana"/>
            </a:endParaRPr>
          </a:p>
          <a:p>
            <a:pPr marL="342900" indent="-342900">
              <a:buFont typeface="+mj-lt"/>
              <a:buAutoNum type="arabicPeriod"/>
            </a:pPr>
            <a:r>
              <a:rPr lang="en-US" sz="2000" dirty="0">
                <a:latin typeface="MoMAGothic-Text" pitchFamily="2" charset="0"/>
                <a:ea typeface="Verdana"/>
                <a:cs typeface="Verdana"/>
                <a:sym typeface="Verdana"/>
              </a:rPr>
              <a:t>How can we use technology to make the checkroom process more efficient and enjoyable?</a:t>
            </a:r>
            <a:endParaRPr lang="en-US" sz="2000" dirty="0" smtClean="0">
              <a:latin typeface="MoMAGothic-Text" pitchFamily="2" charset="0"/>
              <a:ea typeface="Verdana"/>
              <a:cs typeface="Verdana"/>
              <a:sym typeface="Verdana"/>
            </a:endParaRPr>
          </a:p>
          <a:p>
            <a:endParaRPr lang="en-US" sz="1800" dirty="0">
              <a:latin typeface="MoMAGothic-Text" pitchFamily="2" charset="0"/>
            </a:endParaRPr>
          </a:p>
        </p:txBody>
      </p:sp>
      <p:sp>
        <p:nvSpPr>
          <p:cNvPr id="3" name="Rectangle 2"/>
          <p:cNvSpPr/>
          <p:nvPr/>
        </p:nvSpPr>
        <p:spPr>
          <a:xfrm>
            <a:off x="1371600" y="457200"/>
            <a:ext cx="7162801" cy="523220"/>
          </a:xfrm>
          <a:prstGeom prst="rect">
            <a:avLst/>
          </a:prstGeom>
        </p:spPr>
        <p:txBody>
          <a:bodyPr wrap="square">
            <a:spAutoFit/>
          </a:bodyPr>
          <a:lstStyle/>
          <a:p>
            <a:r>
              <a:rPr lang="en-US" sz="2800" b="1" dirty="0">
                <a:latin typeface="MoMAGothic-Text" pitchFamily="2" charset="0"/>
                <a:ea typeface="Verdana"/>
                <a:cs typeface="Verdana"/>
                <a:sym typeface="Verdana"/>
              </a:rPr>
              <a:t>I</a:t>
            </a:r>
            <a:r>
              <a:rPr lang="en-US" sz="2800" b="1" dirty="0" smtClean="0">
                <a:latin typeface="MoMAGothic-Text" pitchFamily="2" charset="0"/>
                <a:ea typeface="Verdana"/>
                <a:cs typeface="Verdana"/>
                <a:sym typeface="Verdana"/>
              </a:rPr>
              <a:t>nitiatives we will be discussing today</a:t>
            </a:r>
            <a:endParaRPr lang="en-US" sz="2800" dirty="0"/>
          </a:p>
        </p:txBody>
      </p:sp>
    </p:spTree>
    <p:extLst>
      <p:ext uri="{BB962C8B-B14F-4D97-AF65-F5344CB8AC3E}">
        <p14:creationId xmlns:p14="http://schemas.microsoft.com/office/powerpoint/2010/main" val="3660371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838200" y="304800"/>
            <a:ext cx="7848600" cy="1627909"/>
          </a:xfrm>
          <a:prstGeom prst="rect">
            <a:avLst/>
          </a:prstGeom>
        </p:spPr>
        <p:txBody>
          <a:bodyPr lIns="91425" tIns="91425" rIns="91425" bIns="91425" anchor="t" anchorCtr="0">
            <a:noAutofit/>
          </a:bodyPr>
          <a:lstStyle/>
          <a:p>
            <a:pPr lvl="0">
              <a:spcBef>
                <a:spcPts val="0"/>
              </a:spcBef>
              <a:buNone/>
            </a:pPr>
            <a:r>
              <a:rPr lang="en-US" b="1" dirty="0" smtClean="0">
                <a:solidFill>
                  <a:srgbClr val="000000"/>
                </a:solidFill>
                <a:latin typeface="MoMAGothic-Text" pitchFamily="2" charset="0"/>
                <a:ea typeface="Verdana"/>
                <a:cs typeface="Verdana"/>
                <a:sym typeface="Verdana"/>
              </a:rPr>
              <a:t>Question 1: How can the Museum provide the most welcoming and informative experience at entry</a:t>
            </a:r>
            <a:r>
              <a:rPr lang="en-US" b="1" dirty="0">
                <a:solidFill>
                  <a:srgbClr val="000000"/>
                </a:solidFill>
                <a:latin typeface="MoMAGothic-Text" pitchFamily="2" charset="0"/>
                <a:ea typeface="Verdana"/>
                <a:cs typeface="Verdana"/>
                <a:sym typeface="Verdana"/>
              </a:rPr>
              <a:t>?</a:t>
            </a:r>
          </a:p>
        </p:txBody>
      </p:sp>
      <p:sp>
        <p:nvSpPr>
          <p:cNvPr id="3" name="Shape 159"/>
          <p:cNvSpPr txBox="1">
            <a:spLocks/>
          </p:cNvSpPr>
          <p:nvPr/>
        </p:nvSpPr>
        <p:spPr>
          <a:xfrm>
            <a:off x="609600" y="2209800"/>
            <a:ext cx="7759200" cy="376932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r>
              <a:rPr lang="en-US" sz="2000" dirty="0" smtClean="0">
                <a:solidFill>
                  <a:srgbClr val="000000"/>
                </a:solidFill>
                <a:latin typeface="MoMAGothic-Text" pitchFamily="2" charset="0"/>
                <a:ea typeface="Verdana"/>
                <a:cs typeface="Verdana"/>
                <a:sym typeface="Verdana"/>
              </a:rPr>
              <a:t>Elements of test:</a:t>
            </a:r>
          </a:p>
          <a:p>
            <a:pPr marL="38100">
              <a:buSzPct val="100000"/>
            </a:pPr>
            <a:endParaRPr lang="en-US" sz="2000" dirty="0" smtClean="0">
              <a:solidFill>
                <a:srgbClr val="000000"/>
              </a:solidFill>
              <a:latin typeface="MoMAGothic-Text" pitchFamily="2" charset="0"/>
              <a:ea typeface="Verdana"/>
              <a:cs typeface="Verdana"/>
              <a:sym typeface="Verdana"/>
            </a:endParaRPr>
          </a:p>
          <a:p>
            <a:pPr marL="457200" indent="-419100">
              <a:buSzPct val="100000"/>
              <a:buFont typeface="Verdana"/>
              <a:buChar char="●"/>
            </a:pPr>
            <a:r>
              <a:rPr lang="en-US" sz="2000" dirty="0">
                <a:solidFill>
                  <a:srgbClr val="000000"/>
                </a:solidFill>
                <a:latin typeface="MoMAGothic-Text" pitchFamily="2" charset="0"/>
                <a:ea typeface="Verdana"/>
                <a:cs typeface="Verdana"/>
                <a:sym typeface="Verdana"/>
              </a:rPr>
              <a:t>Create more welcoming language at entry </a:t>
            </a:r>
            <a:r>
              <a:rPr lang="en-US" sz="2000" dirty="0" smtClean="0">
                <a:solidFill>
                  <a:srgbClr val="000000"/>
                </a:solidFill>
                <a:latin typeface="MoMAGothic-Text" pitchFamily="2" charset="0"/>
                <a:ea typeface="Verdana"/>
                <a:cs typeface="Verdana"/>
                <a:sym typeface="Verdana"/>
              </a:rPr>
              <a:t>door</a:t>
            </a:r>
          </a:p>
          <a:p>
            <a:pPr marL="38100">
              <a:buSzPct val="100000"/>
            </a:pPr>
            <a:endParaRPr lang="en-US" sz="2000" dirty="0">
              <a:solidFill>
                <a:srgbClr val="000000"/>
              </a:solidFill>
              <a:latin typeface="MoMAGothic-Text" pitchFamily="2" charset="0"/>
              <a:ea typeface="Verdana"/>
              <a:cs typeface="Verdana"/>
              <a:sym typeface="Verdana"/>
            </a:endParaRPr>
          </a:p>
          <a:p>
            <a:pPr marL="457200" indent="-419100">
              <a:buSzPct val="100000"/>
              <a:buFont typeface="Verdana"/>
              <a:buChar char="●"/>
            </a:pPr>
            <a:r>
              <a:rPr lang="en-US" sz="2000" dirty="0" smtClean="0">
                <a:solidFill>
                  <a:srgbClr val="000000"/>
                </a:solidFill>
                <a:latin typeface="MoMAGothic-Text" pitchFamily="2" charset="0"/>
                <a:ea typeface="Verdana"/>
                <a:cs typeface="Verdana"/>
                <a:sym typeface="Verdana"/>
              </a:rPr>
              <a:t>Directory </a:t>
            </a:r>
            <a:r>
              <a:rPr lang="en-US" sz="2000" dirty="0">
                <a:solidFill>
                  <a:srgbClr val="000000"/>
                </a:solidFill>
                <a:latin typeface="MoMAGothic-Text" pitchFamily="2" charset="0"/>
                <a:ea typeface="Verdana"/>
                <a:cs typeface="Verdana"/>
                <a:sym typeface="Verdana"/>
              </a:rPr>
              <a:t>of Museum programs at lobby </a:t>
            </a:r>
            <a:r>
              <a:rPr lang="en-US" sz="2000" dirty="0" smtClean="0">
                <a:solidFill>
                  <a:srgbClr val="000000"/>
                </a:solidFill>
                <a:latin typeface="MoMAGothic-Text" pitchFamily="2" charset="0"/>
                <a:ea typeface="Verdana"/>
                <a:cs typeface="Verdana"/>
                <a:sym typeface="Verdana"/>
              </a:rPr>
              <a:t>entrance</a:t>
            </a:r>
          </a:p>
          <a:p>
            <a:pPr marL="38100">
              <a:buSzPct val="100000"/>
            </a:pPr>
            <a:endParaRPr lang="en-US" sz="2000" dirty="0" smtClean="0">
              <a:solidFill>
                <a:srgbClr val="000000"/>
              </a:solidFill>
              <a:latin typeface="MoMAGothic-Text" pitchFamily="2" charset="0"/>
              <a:ea typeface="Verdana"/>
              <a:cs typeface="Verdana"/>
              <a:sym typeface="Verdana"/>
            </a:endParaRPr>
          </a:p>
          <a:p>
            <a:pPr marL="457200" indent="-419100">
              <a:buSzPct val="100000"/>
              <a:buFont typeface="Verdana"/>
              <a:buChar char="●"/>
            </a:pPr>
            <a:r>
              <a:rPr lang="en-US" sz="2000" dirty="0" smtClean="0">
                <a:solidFill>
                  <a:srgbClr val="000000"/>
                </a:solidFill>
                <a:latin typeface="MoMAGothic-Text" pitchFamily="2" charset="0"/>
                <a:ea typeface="Verdana"/>
                <a:cs typeface="Verdana"/>
                <a:sym typeface="Verdana"/>
              </a:rPr>
              <a:t>Directory of programs on each floor at elevator bank</a:t>
            </a:r>
          </a:p>
          <a:p>
            <a:pPr marL="38100">
              <a:buSzPct val="100000"/>
            </a:pPr>
            <a:endParaRPr lang="en-US" sz="2000" dirty="0" smtClean="0">
              <a:solidFill>
                <a:srgbClr val="000000"/>
              </a:solidFill>
              <a:latin typeface="MoMAGothic-Text" pitchFamily="2" charset="0"/>
              <a:ea typeface="Verdana"/>
              <a:cs typeface="Verdana"/>
              <a:sym typeface="Verdana"/>
            </a:endParaRPr>
          </a:p>
          <a:p>
            <a:pPr marL="457200" indent="-419100">
              <a:buSzPct val="100000"/>
              <a:buFont typeface="Verdana"/>
              <a:buChar char="●"/>
            </a:pPr>
            <a:r>
              <a:rPr lang="en-US" sz="2000" dirty="0" smtClean="0">
                <a:solidFill>
                  <a:srgbClr val="000000"/>
                </a:solidFill>
                <a:latin typeface="MoMAGothic-Text" pitchFamily="2" charset="0"/>
                <a:ea typeface="Verdana"/>
                <a:cs typeface="Verdana"/>
                <a:sym typeface="Verdana"/>
              </a:rPr>
              <a:t>Relocate Information desk to lobby</a:t>
            </a:r>
          </a:p>
          <a:p>
            <a:pPr marL="38100">
              <a:buSzPct val="100000"/>
            </a:pPr>
            <a:endParaRPr lang="en-US" sz="2000" dirty="0" smtClean="0">
              <a:solidFill>
                <a:srgbClr val="000000"/>
              </a:solidFill>
              <a:latin typeface="MoMAGothic-Text" pitchFamily="2" charset="0"/>
              <a:ea typeface="Verdana"/>
              <a:cs typeface="Verdana"/>
              <a:sym typeface="Verdana"/>
            </a:endParaRPr>
          </a:p>
          <a:p>
            <a:pPr marL="457200" indent="-419100">
              <a:buSzPct val="100000"/>
              <a:buFont typeface="Verdana"/>
              <a:buChar char="●"/>
            </a:pPr>
            <a:r>
              <a:rPr lang="en-US" sz="2000" dirty="0" smtClean="0">
                <a:solidFill>
                  <a:srgbClr val="000000"/>
                </a:solidFill>
                <a:latin typeface="MoMAGothic-Text" pitchFamily="2" charset="0"/>
                <a:ea typeface="Verdana"/>
                <a:cs typeface="Verdana"/>
                <a:sym typeface="Verdana"/>
              </a:rPr>
              <a:t>Redesign admission ticket</a:t>
            </a:r>
            <a:endParaRPr lang="en-US" sz="2000" dirty="0">
              <a:solidFill>
                <a:srgbClr val="000000"/>
              </a:solidFill>
              <a:latin typeface="MoMAGothic-Text" pitchFamily="2" charset="0"/>
              <a:ea typeface="Verdana"/>
              <a:cs typeface="Verdana"/>
              <a:sym typeface="Verdana"/>
            </a:endParaRPr>
          </a:p>
        </p:txBody>
      </p:sp>
    </p:spTree>
    <p:extLst>
      <p:ext uri="{BB962C8B-B14F-4D97-AF65-F5344CB8AC3E}">
        <p14:creationId xmlns:p14="http://schemas.microsoft.com/office/powerpoint/2010/main" val="893745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300335"/>
            <a:ext cx="8839200" cy="523220"/>
          </a:xfrm>
          <a:prstGeom prst="rect">
            <a:avLst/>
          </a:prstGeom>
          <a:noFill/>
        </p:spPr>
        <p:txBody>
          <a:bodyPr wrap="square" rtlCol="0">
            <a:spAutoFit/>
          </a:bodyPr>
          <a:lstStyle/>
          <a:p>
            <a:pPr>
              <a:defRPr/>
            </a:pPr>
            <a:r>
              <a:rPr lang="en-US" sz="2800" b="1" dirty="0" smtClean="0">
                <a:latin typeface="MoMAGothic-Text" pitchFamily="2" charset="0"/>
                <a:ea typeface="Verdana"/>
                <a:cs typeface="Verdana"/>
                <a:sym typeface="Verdana"/>
              </a:rPr>
              <a:t>Simplify </a:t>
            </a:r>
            <a:r>
              <a:rPr lang="en-US" sz="2800" b="1" dirty="0">
                <a:latin typeface="MoMAGothic-Text" pitchFamily="2" charset="0"/>
                <a:ea typeface="Verdana"/>
                <a:cs typeface="Verdana"/>
                <a:sym typeface="Verdana"/>
              </a:rPr>
              <a:t>and reduce, make </a:t>
            </a:r>
            <a:r>
              <a:rPr lang="en-US" sz="2800" b="1" dirty="0" smtClean="0">
                <a:latin typeface="MoMAGothic-Text" pitchFamily="2" charset="0"/>
                <a:ea typeface="Verdana"/>
                <a:cs typeface="Verdana"/>
                <a:sym typeface="Verdana"/>
              </a:rPr>
              <a:t>friendlier</a:t>
            </a:r>
            <a:endParaRPr lang="en-US" sz="2800" b="1" dirty="0">
              <a:latin typeface="MoMAGothic-Text" pitchFamily="2" charset="0"/>
              <a:ea typeface="Verdana"/>
              <a:cs typeface="Verdana"/>
              <a:sym typeface="Verdana"/>
            </a:endParaRPr>
          </a:p>
        </p:txBody>
      </p:sp>
      <p:grpSp>
        <p:nvGrpSpPr>
          <p:cNvPr id="9" name="Group 8"/>
          <p:cNvGrpSpPr/>
          <p:nvPr/>
        </p:nvGrpSpPr>
        <p:grpSpPr>
          <a:xfrm>
            <a:off x="381000" y="1143000"/>
            <a:ext cx="4330700" cy="5130800"/>
            <a:chOff x="381000" y="1143000"/>
            <a:chExt cx="4330700" cy="5130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143000"/>
              <a:ext cx="3502784" cy="4374248"/>
            </a:xfrm>
            <a:prstGeom prst="rect">
              <a:avLst/>
            </a:prstGeom>
          </p:spPr>
        </p:pic>
        <p:pic>
          <p:nvPicPr>
            <p:cNvPr id="8" name="Picture 7" descr="Screen Shot 2016-10-01 at 6.11.4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5715000"/>
              <a:ext cx="4330700" cy="558800"/>
            </a:xfrm>
            <a:prstGeom prst="rect">
              <a:avLst/>
            </a:prstGeom>
          </p:spPr>
        </p:pic>
      </p:grpSp>
      <p:grpSp>
        <p:nvGrpSpPr>
          <p:cNvPr id="14" name="Group 13"/>
          <p:cNvGrpSpPr/>
          <p:nvPr/>
        </p:nvGrpSpPr>
        <p:grpSpPr>
          <a:xfrm>
            <a:off x="4953000" y="1143000"/>
            <a:ext cx="3657600" cy="5375018"/>
            <a:chOff x="4953000" y="1143000"/>
            <a:chExt cx="3657600" cy="5375018"/>
          </a:xfrm>
        </p:grpSpPr>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18764" b="11687"/>
            <a:stretch/>
          </p:blipFill>
          <p:spPr>
            <a:xfrm>
              <a:off x="5029200" y="1143000"/>
              <a:ext cx="3581400" cy="4424378"/>
            </a:xfrm>
            <a:prstGeom prst="rect">
              <a:avLst/>
            </a:prstGeom>
          </p:spPr>
        </p:pic>
        <p:pic>
          <p:nvPicPr>
            <p:cNvPr id="13" name="Picture 12" descr="Screen Shot 2016-10-01 at 6.10.1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000" y="5638800"/>
              <a:ext cx="3581400" cy="879218"/>
            </a:xfrm>
            <a:prstGeom prst="rect">
              <a:avLst/>
            </a:prstGeom>
          </p:spPr>
        </p:pic>
      </p:grpSp>
    </p:spTree>
    <p:extLst>
      <p:ext uri="{BB962C8B-B14F-4D97-AF65-F5344CB8AC3E}">
        <p14:creationId xmlns:p14="http://schemas.microsoft.com/office/powerpoint/2010/main" val="169767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Shape 172"/>
          <p:cNvPicPr preferRelativeResize="0"/>
          <p:nvPr/>
        </p:nvPicPr>
        <p:blipFill>
          <a:blip r:embed="rId3">
            <a:alphaModFix/>
          </a:blip>
          <a:stretch>
            <a:fillRect/>
          </a:stretch>
        </p:blipFill>
        <p:spPr>
          <a:xfrm>
            <a:off x="-304800" y="1219200"/>
            <a:ext cx="5791200" cy="4191000"/>
          </a:xfrm>
          <a:prstGeom prst="rect">
            <a:avLst/>
          </a:prstGeom>
          <a:noFill/>
          <a:ln>
            <a:noFill/>
          </a:ln>
        </p:spPr>
      </p:pic>
      <p:sp>
        <p:nvSpPr>
          <p:cNvPr id="173" name="Shape 173"/>
          <p:cNvSpPr txBox="1"/>
          <p:nvPr/>
        </p:nvSpPr>
        <p:spPr>
          <a:xfrm>
            <a:off x="76200" y="228600"/>
            <a:ext cx="9067800" cy="898500"/>
          </a:xfrm>
          <a:prstGeom prst="rect">
            <a:avLst/>
          </a:prstGeom>
          <a:noFill/>
          <a:ln>
            <a:noFill/>
          </a:ln>
        </p:spPr>
        <p:txBody>
          <a:bodyPr lIns="91425" tIns="91425" rIns="91425" bIns="91425" anchor="ctr" anchorCtr="0">
            <a:noAutofit/>
          </a:bodyPr>
          <a:lstStyle/>
          <a:p>
            <a:pPr lvl="0" algn="ctr" rtl="0">
              <a:spcBef>
                <a:spcPts val="0"/>
              </a:spcBef>
              <a:buNone/>
            </a:pPr>
            <a:endParaRPr lang="en-US" sz="2800" b="1" dirty="0" smtClean="0">
              <a:solidFill>
                <a:schemeClr val="dk1"/>
              </a:solidFill>
              <a:latin typeface="MoMAGothic-Text" pitchFamily="2" charset="0"/>
              <a:ea typeface="Verdana"/>
              <a:cs typeface="Verdana"/>
              <a:sym typeface="Verdana"/>
            </a:endParaRPr>
          </a:p>
          <a:p>
            <a:pPr algn="ctr"/>
            <a:r>
              <a:rPr lang="en-US" sz="2800" b="1" dirty="0">
                <a:solidFill>
                  <a:schemeClr val="dk1"/>
                </a:solidFill>
                <a:latin typeface="MoMAGothic-Text" pitchFamily="2" charset="0"/>
                <a:ea typeface="Verdana"/>
                <a:cs typeface="Verdana"/>
                <a:sym typeface="Verdana"/>
              </a:rPr>
              <a:t>Install Directory of </a:t>
            </a:r>
            <a:r>
              <a:rPr lang="en-US" sz="2800" b="1" dirty="0" smtClean="0">
                <a:solidFill>
                  <a:schemeClr val="dk1"/>
                </a:solidFill>
                <a:latin typeface="MoMAGothic-Text" pitchFamily="2" charset="0"/>
                <a:ea typeface="Verdana"/>
                <a:cs typeface="Verdana"/>
                <a:sym typeface="Verdana"/>
              </a:rPr>
              <a:t>programs </a:t>
            </a:r>
            <a:r>
              <a:rPr lang="en-US" sz="2800" b="1" dirty="0">
                <a:solidFill>
                  <a:schemeClr val="dk1"/>
                </a:solidFill>
                <a:latin typeface="MoMAGothic-Text" pitchFamily="2" charset="0"/>
                <a:ea typeface="Verdana"/>
                <a:cs typeface="Verdana"/>
                <a:sym typeface="Verdana"/>
              </a:rPr>
              <a:t>at </a:t>
            </a:r>
            <a:r>
              <a:rPr lang="en-US" sz="2800" b="1" dirty="0" smtClean="0">
                <a:solidFill>
                  <a:schemeClr val="dk1"/>
                </a:solidFill>
                <a:latin typeface="MoMAGothic-Text" pitchFamily="2" charset="0"/>
                <a:ea typeface="Verdana"/>
                <a:cs typeface="Verdana"/>
                <a:sym typeface="Verdana"/>
              </a:rPr>
              <a:t>lobby </a:t>
            </a:r>
            <a:r>
              <a:rPr lang="en-US" sz="2800" b="1" dirty="0">
                <a:solidFill>
                  <a:schemeClr val="dk1"/>
                </a:solidFill>
                <a:latin typeface="MoMAGothic-Text" pitchFamily="2" charset="0"/>
                <a:ea typeface="Verdana"/>
                <a:cs typeface="Verdana"/>
                <a:sym typeface="Verdana"/>
              </a:rPr>
              <a:t>entrance</a:t>
            </a:r>
          </a:p>
          <a:p>
            <a:pPr lvl="0" algn="ctr" rtl="0">
              <a:spcBef>
                <a:spcPts val="0"/>
              </a:spcBef>
              <a:buNone/>
            </a:pPr>
            <a:endParaRPr sz="2000" dirty="0" smtClean="0">
              <a:solidFill>
                <a:srgbClr val="7F7F7F"/>
              </a:solidFill>
              <a:latin typeface="Verdana"/>
              <a:ea typeface="Verdana"/>
              <a:cs typeface="Verdana"/>
              <a:sym typeface="Verdana"/>
            </a:endParaRPr>
          </a:p>
          <a:p>
            <a:pPr lvl="0" algn="ctr" rtl="0">
              <a:spcBef>
                <a:spcPts val="0"/>
              </a:spcBef>
              <a:buNone/>
            </a:pPr>
            <a:endParaRPr sz="2000" dirty="0">
              <a:solidFill>
                <a:srgbClr val="7F7F7F"/>
              </a:solidFill>
              <a:latin typeface="Verdana"/>
              <a:ea typeface="Verdana"/>
              <a:cs typeface="Verdana"/>
              <a:sym typeface="Verdana"/>
            </a:endParaRPr>
          </a:p>
        </p:txBody>
      </p:sp>
      <p:pic>
        <p:nvPicPr>
          <p:cNvPr id="7" name="Shape 180"/>
          <p:cNvPicPr preferRelativeResize="0">
            <a:picLocks noGrp="1"/>
          </p:cNvPicPr>
          <p:nvPr>
            <p:ph type="body" idx="1"/>
          </p:nvPr>
        </p:nvPicPr>
        <p:blipFill rotWithShape="1">
          <a:blip r:embed="rId4">
            <a:alphaModFix/>
          </a:blip>
          <a:srcRect/>
          <a:stretch/>
        </p:blipFill>
        <p:spPr>
          <a:xfrm>
            <a:off x="3733800" y="3733800"/>
            <a:ext cx="5410200" cy="3124200"/>
          </a:xfrm>
          <a:prstGeom prst="rect">
            <a:avLst/>
          </a:prstGeom>
          <a:noFill/>
          <a:ln>
            <a:noFill/>
          </a:ln>
        </p:spPr>
      </p:pic>
    </p:spTree>
    <p:extLst>
      <p:ext uri="{BB962C8B-B14F-4D97-AF65-F5344CB8AC3E}">
        <p14:creationId xmlns:p14="http://schemas.microsoft.com/office/powerpoint/2010/main" val="169298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ape 114"/>
          <p:cNvPicPr>
            <a:picLocks noChangeAspect="1"/>
          </p:cNvPicPr>
          <p:nvPr/>
        </p:nvPicPr>
        <p:blipFill rotWithShape="1">
          <a:blip r:embed="rId3">
            <a:alphaModFix/>
          </a:blip>
          <a:srcRect l="18294" t="19746" r="51640" b="14255"/>
          <a:stretch/>
        </p:blipFill>
        <p:spPr>
          <a:xfrm>
            <a:off x="381000" y="1295400"/>
            <a:ext cx="4572000" cy="5257838"/>
          </a:xfrm>
          <a:prstGeom prst="rect">
            <a:avLst/>
          </a:prstGeom>
          <a:noFill/>
          <a:ln>
            <a:noFill/>
          </a:ln>
        </p:spPr>
      </p:pic>
      <p:sp>
        <p:nvSpPr>
          <p:cNvPr id="3" name="Rectangle 2"/>
          <p:cNvSpPr/>
          <p:nvPr/>
        </p:nvSpPr>
        <p:spPr>
          <a:xfrm>
            <a:off x="0" y="228600"/>
            <a:ext cx="9143999" cy="523220"/>
          </a:xfrm>
          <a:prstGeom prst="rect">
            <a:avLst/>
          </a:prstGeom>
        </p:spPr>
        <p:txBody>
          <a:bodyPr wrap="square">
            <a:spAutoFit/>
          </a:bodyPr>
          <a:lstStyle/>
          <a:p>
            <a:pPr lvl="0" algn="ctr"/>
            <a:r>
              <a:rPr lang="en-US" sz="2800" b="1" dirty="0">
                <a:solidFill>
                  <a:schemeClr val="dk1"/>
                </a:solidFill>
                <a:latin typeface="MoMAGothic-Text" pitchFamily="2" charset="0"/>
                <a:ea typeface="Verdana"/>
                <a:cs typeface="Verdana"/>
                <a:sym typeface="Verdana"/>
              </a:rPr>
              <a:t>Install </a:t>
            </a:r>
            <a:r>
              <a:rPr lang="en-US" sz="2800" b="1" dirty="0" smtClean="0">
                <a:solidFill>
                  <a:schemeClr val="dk1"/>
                </a:solidFill>
                <a:latin typeface="MoMAGothic-Text" pitchFamily="2" charset="0"/>
                <a:ea typeface="Verdana"/>
                <a:cs typeface="Verdana"/>
                <a:sym typeface="Verdana"/>
              </a:rPr>
              <a:t>directory of programs on each floor</a:t>
            </a:r>
            <a:endParaRPr lang="en-US" sz="2800" b="1" dirty="0">
              <a:solidFill>
                <a:schemeClr val="dk1"/>
              </a:solidFill>
              <a:latin typeface="MoMAGothic-Text" pitchFamily="2" charset="0"/>
              <a:ea typeface="Verdana"/>
              <a:cs typeface="Verdana"/>
              <a:sym typeface="Verdana"/>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8765" b="19935"/>
          <a:stretch/>
        </p:blipFill>
        <p:spPr>
          <a:xfrm>
            <a:off x="4086776" y="1295400"/>
            <a:ext cx="4828623" cy="5257800"/>
          </a:xfrm>
          <a:prstGeom prst="rect">
            <a:avLst/>
          </a:prstGeom>
        </p:spPr>
      </p:pic>
    </p:spTree>
    <p:extLst>
      <p:ext uri="{BB962C8B-B14F-4D97-AF65-F5344CB8AC3E}">
        <p14:creationId xmlns:p14="http://schemas.microsoft.com/office/powerpoint/2010/main" val="25307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Shape 195"/>
          <p:cNvPicPr preferRelativeResize="0"/>
          <p:nvPr/>
        </p:nvPicPr>
        <p:blipFill>
          <a:blip r:embed="rId3">
            <a:alphaModFix/>
          </a:blip>
          <a:stretch>
            <a:fillRect/>
          </a:stretch>
        </p:blipFill>
        <p:spPr>
          <a:xfrm>
            <a:off x="228600" y="914400"/>
            <a:ext cx="4800600" cy="3581400"/>
          </a:xfrm>
          <a:prstGeom prst="rect">
            <a:avLst/>
          </a:prstGeom>
          <a:noFill/>
          <a:ln>
            <a:noFill/>
          </a:ln>
        </p:spPr>
      </p:pic>
      <p:sp>
        <p:nvSpPr>
          <p:cNvPr id="196" name="Shape 196"/>
          <p:cNvSpPr txBox="1"/>
          <p:nvPr/>
        </p:nvSpPr>
        <p:spPr>
          <a:xfrm>
            <a:off x="0" y="152400"/>
            <a:ext cx="9144000" cy="898500"/>
          </a:xfrm>
          <a:prstGeom prst="rect">
            <a:avLst/>
          </a:prstGeom>
          <a:noFill/>
          <a:ln>
            <a:noFill/>
          </a:ln>
        </p:spPr>
        <p:txBody>
          <a:bodyPr lIns="91425" tIns="91425" rIns="91425" bIns="91425" anchor="ctr" anchorCtr="0">
            <a:noAutofit/>
          </a:bodyPr>
          <a:lstStyle/>
          <a:p>
            <a:pPr lvl="0" algn="ctr" rtl="0">
              <a:spcBef>
                <a:spcPts val="0"/>
              </a:spcBef>
              <a:buNone/>
            </a:pPr>
            <a:r>
              <a:rPr lang="en-US" sz="2800" b="1" dirty="0">
                <a:solidFill>
                  <a:schemeClr val="dk1"/>
                </a:solidFill>
                <a:latin typeface="MoMAGothic-Text" pitchFamily="2" charset="0"/>
                <a:ea typeface="Verdana"/>
                <a:cs typeface="Verdana"/>
                <a:sym typeface="Verdana"/>
              </a:rPr>
              <a:t>Move Information Desk closer to entry </a:t>
            </a:r>
            <a:r>
              <a:rPr lang="en-US" sz="2800" b="1" dirty="0" smtClean="0">
                <a:solidFill>
                  <a:schemeClr val="dk1"/>
                </a:solidFill>
                <a:latin typeface="MoMAGothic-Text" pitchFamily="2" charset="0"/>
                <a:ea typeface="Verdana"/>
                <a:cs typeface="Verdana"/>
                <a:sym typeface="Verdana"/>
              </a:rPr>
              <a:t>points</a:t>
            </a:r>
            <a:endParaRPr sz="2800" dirty="0">
              <a:solidFill>
                <a:srgbClr val="7F7F7F"/>
              </a:solidFill>
              <a:latin typeface="Verdana"/>
              <a:ea typeface="Verdana"/>
              <a:cs typeface="Verdana"/>
              <a:sym typeface="Verdana"/>
            </a:endParaRPr>
          </a:p>
          <a:p>
            <a:pPr lvl="0" algn="ctr" rtl="0">
              <a:spcBef>
                <a:spcPts val="0"/>
              </a:spcBef>
              <a:buNone/>
            </a:pPr>
            <a:endParaRPr sz="2000" dirty="0">
              <a:solidFill>
                <a:srgbClr val="7F7F7F"/>
              </a:solidFill>
              <a:latin typeface="Verdana"/>
              <a:ea typeface="Verdana"/>
              <a:cs typeface="Verdana"/>
              <a:sym typeface="Verdana"/>
            </a:endParaRPr>
          </a:p>
        </p:txBody>
      </p:sp>
      <p:pic>
        <p:nvPicPr>
          <p:cNvPr id="5" name="Shape 203"/>
          <p:cNvPicPr preferRelativeResize="0"/>
          <p:nvPr/>
        </p:nvPicPr>
        <p:blipFill>
          <a:blip r:embed="rId4">
            <a:alphaModFix/>
          </a:blip>
          <a:stretch>
            <a:fillRect/>
          </a:stretch>
        </p:blipFill>
        <p:spPr>
          <a:xfrm>
            <a:off x="2743200" y="3429000"/>
            <a:ext cx="6152250" cy="3124200"/>
          </a:xfrm>
          <a:prstGeom prst="rect">
            <a:avLst/>
          </a:prstGeom>
          <a:noFill/>
          <a:ln>
            <a:noFill/>
          </a:ln>
        </p:spPr>
      </p:pic>
    </p:spTree>
    <p:extLst>
      <p:ext uri="{BB962C8B-B14F-4D97-AF65-F5344CB8AC3E}">
        <p14:creationId xmlns:p14="http://schemas.microsoft.com/office/powerpoint/2010/main" val="36199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0" y="303300"/>
            <a:ext cx="9144000" cy="763500"/>
          </a:xfrm>
          <a:prstGeom prst="rect">
            <a:avLst/>
          </a:prstGeom>
        </p:spPr>
        <p:txBody>
          <a:bodyPr lIns="91425" tIns="91425" rIns="91425" bIns="91425" anchor="t" anchorCtr="0">
            <a:noAutofit/>
          </a:bodyPr>
          <a:lstStyle/>
          <a:p>
            <a:pPr lvl="0" algn="ctr">
              <a:spcBef>
                <a:spcPts val="0"/>
              </a:spcBef>
              <a:buNone/>
            </a:pPr>
            <a:r>
              <a:rPr lang="en-US" b="1" dirty="0" smtClean="0">
                <a:latin typeface="MoMAGothic-Text" pitchFamily="2" charset="0"/>
                <a:ea typeface="Verdana"/>
                <a:cs typeface="Verdana"/>
                <a:sym typeface="Verdana"/>
              </a:rPr>
              <a:t>Conclusions</a:t>
            </a:r>
            <a:endParaRPr lang="en-US" b="1" dirty="0">
              <a:latin typeface="MoMAGothic-Text" pitchFamily="2" charset="0"/>
              <a:ea typeface="Verdana"/>
              <a:cs typeface="Verdana"/>
              <a:sym typeface="Verdana"/>
            </a:endParaRPr>
          </a:p>
        </p:txBody>
      </p:sp>
      <p:sp>
        <p:nvSpPr>
          <p:cNvPr id="219" name="Shape 219"/>
          <p:cNvSpPr txBox="1">
            <a:spLocks noGrp="1"/>
          </p:cNvSpPr>
          <p:nvPr>
            <p:ph type="body" idx="1"/>
          </p:nvPr>
        </p:nvSpPr>
        <p:spPr>
          <a:xfrm>
            <a:off x="1219200" y="1600200"/>
            <a:ext cx="7232100" cy="6019800"/>
          </a:xfrm>
          <a:prstGeom prst="rect">
            <a:avLst/>
          </a:prstGeom>
        </p:spPr>
        <p:txBody>
          <a:bodyPr lIns="91425" tIns="91425" rIns="91425" bIns="91425" anchor="t" anchorCtr="0">
            <a:noAutofit/>
          </a:bodyPr>
          <a:lstStyle/>
          <a:p>
            <a:pPr marL="342900" lvl="0" indent="-342900">
              <a:spcBef>
                <a:spcPts val="0"/>
              </a:spcBef>
              <a:buFont typeface="Arial"/>
              <a:buChar char="•"/>
            </a:pPr>
            <a:r>
              <a:rPr lang="en-US" sz="2400" dirty="0" smtClean="0">
                <a:solidFill>
                  <a:srgbClr val="000000"/>
                </a:solidFill>
                <a:latin typeface="MoMAGothic-Text" pitchFamily="2" charset="0"/>
              </a:rPr>
              <a:t>The </a:t>
            </a:r>
            <a:r>
              <a:rPr lang="en-US" sz="2400" dirty="0">
                <a:solidFill>
                  <a:srgbClr val="000000"/>
                </a:solidFill>
                <a:latin typeface="MoMAGothic-Text" pitchFamily="2" charset="0"/>
              </a:rPr>
              <a:t>program wall </a:t>
            </a:r>
            <a:r>
              <a:rPr lang="en-US" sz="2400" dirty="0" smtClean="0">
                <a:solidFill>
                  <a:srgbClr val="000000"/>
                </a:solidFill>
                <a:latin typeface="MoMAGothic-Text" pitchFamily="2" charset="0"/>
              </a:rPr>
              <a:t>was effective, but the location was not.</a:t>
            </a:r>
          </a:p>
          <a:p>
            <a:pPr marL="342900" indent="-342900">
              <a:buFont typeface="Arial"/>
              <a:buChar char="•"/>
            </a:pPr>
            <a:r>
              <a:rPr lang="en-US" sz="2400" dirty="0" smtClean="0">
                <a:solidFill>
                  <a:srgbClr val="000000"/>
                </a:solidFill>
                <a:latin typeface="MoMAGothic-Text" pitchFamily="2" charset="0"/>
              </a:rPr>
              <a:t>The new </a:t>
            </a:r>
            <a:r>
              <a:rPr lang="en-US" sz="2400" dirty="0">
                <a:solidFill>
                  <a:srgbClr val="000000"/>
                </a:solidFill>
                <a:latin typeface="MoMAGothic-Text" pitchFamily="2" charset="0"/>
              </a:rPr>
              <a:t>information desk </a:t>
            </a:r>
            <a:r>
              <a:rPr lang="en-US" sz="2400" dirty="0" smtClean="0">
                <a:solidFill>
                  <a:srgbClr val="000000"/>
                </a:solidFill>
                <a:latin typeface="MoMAGothic-Text" pitchFamily="2" charset="0"/>
              </a:rPr>
              <a:t>placement provided a friendlier interaction for the visitor.</a:t>
            </a:r>
          </a:p>
          <a:p>
            <a:pPr marL="342900" indent="-342900">
              <a:buFont typeface="Arial"/>
              <a:buChar char="•"/>
            </a:pPr>
            <a:r>
              <a:rPr lang="en-US" sz="2400" dirty="0">
                <a:solidFill>
                  <a:srgbClr val="000000"/>
                </a:solidFill>
                <a:latin typeface="MoMAGothic-Text" pitchFamily="2" charset="0"/>
              </a:rPr>
              <a:t>A number of different displays will be tested over the next year to inform a dynamic system Digital Media is building</a:t>
            </a:r>
          </a:p>
          <a:p>
            <a:pPr marL="342900" indent="-342900">
              <a:buFont typeface="Arial"/>
              <a:buChar char="•"/>
            </a:pPr>
            <a:endParaRPr lang="en-US" sz="2400" dirty="0">
              <a:solidFill>
                <a:srgbClr val="000000"/>
              </a:solidFill>
              <a:latin typeface="MoMAGothic-Text" pitchFamily="2" charset="0"/>
            </a:endParaRPr>
          </a:p>
        </p:txBody>
      </p:sp>
    </p:spTree>
    <p:extLst>
      <p:ext uri="{BB962C8B-B14F-4D97-AF65-F5344CB8AC3E}">
        <p14:creationId xmlns:p14="http://schemas.microsoft.com/office/powerpoint/2010/main" val="39050189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6" name="Shape 188"/>
          <p:cNvPicPr preferRelativeResize="0"/>
          <p:nvPr/>
        </p:nvPicPr>
        <p:blipFill rotWithShape="1">
          <a:blip r:embed="rId3">
            <a:alphaModFix/>
          </a:blip>
          <a:srcRect/>
          <a:stretch/>
        </p:blipFill>
        <p:spPr>
          <a:xfrm>
            <a:off x="-304800" y="1143000"/>
            <a:ext cx="4018124" cy="4876800"/>
          </a:xfrm>
          <a:prstGeom prst="rect">
            <a:avLst/>
          </a:prstGeom>
          <a:noFill/>
          <a:ln>
            <a:noFill/>
          </a:ln>
        </p:spPr>
      </p:pic>
      <p:sp>
        <p:nvSpPr>
          <p:cNvPr id="12" name="Shape 218"/>
          <p:cNvSpPr txBox="1">
            <a:spLocks noGrp="1"/>
          </p:cNvSpPr>
          <p:nvPr>
            <p:ph type="title"/>
          </p:nvPr>
        </p:nvSpPr>
        <p:spPr>
          <a:xfrm>
            <a:off x="0" y="303300"/>
            <a:ext cx="9144000" cy="763500"/>
          </a:xfrm>
          <a:prstGeom prst="rect">
            <a:avLst/>
          </a:prstGeom>
        </p:spPr>
        <p:txBody>
          <a:bodyPr lIns="91425" tIns="91425" rIns="91425" bIns="91425" anchor="t" anchorCtr="0">
            <a:noAutofit/>
          </a:bodyPr>
          <a:lstStyle/>
          <a:p>
            <a:pPr lvl="0" algn="ctr">
              <a:spcBef>
                <a:spcPts val="0"/>
              </a:spcBef>
              <a:buNone/>
            </a:pPr>
            <a:r>
              <a:rPr lang="en-US" b="1" dirty="0" smtClean="0">
                <a:latin typeface="MoMAGothic-Text" pitchFamily="2" charset="0"/>
                <a:ea typeface="Verdana"/>
                <a:cs typeface="Verdana"/>
                <a:sym typeface="Verdana"/>
              </a:rPr>
              <a:t>Based on our </a:t>
            </a:r>
            <a:r>
              <a:rPr lang="en-US" b="1" dirty="0" err="1" smtClean="0">
                <a:latin typeface="MoMAGothic-Text" pitchFamily="2" charset="0"/>
                <a:ea typeface="Verdana"/>
                <a:cs typeface="Verdana"/>
                <a:sym typeface="Verdana"/>
              </a:rPr>
              <a:t>learnings</a:t>
            </a:r>
            <a:endParaRPr lang="en-US" b="1" dirty="0">
              <a:latin typeface="MoMAGothic-Text" pitchFamily="2" charset="0"/>
              <a:ea typeface="Verdana"/>
              <a:cs typeface="Verdana"/>
              <a:sym typeface="Verdana"/>
            </a:endParaRPr>
          </a:p>
        </p:txBody>
      </p:sp>
      <p:grpSp>
        <p:nvGrpSpPr>
          <p:cNvPr id="11" name="Group 10"/>
          <p:cNvGrpSpPr/>
          <p:nvPr/>
        </p:nvGrpSpPr>
        <p:grpSpPr>
          <a:xfrm>
            <a:off x="3733800" y="1093330"/>
            <a:ext cx="4876800" cy="5511153"/>
            <a:chOff x="3733800" y="1093330"/>
            <a:chExt cx="4876800" cy="5511153"/>
          </a:xfrm>
        </p:grpSpPr>
        <p:pic>
          <p:nvPicPr>
            <p:cNvPr id="4" name="Picture 3" descr="IMG_109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4267200"/>
              <a:ext cx="4876800" cy="2337283"/>
            </a:xfrm>
            <a:prstGeom prst="rect">
              <a:avLst/>
            </a:prstGeom>
          </p:spPr>
        </p:pic>
        <p:pic>
          <p:nvPicPr>
            <p:cNvPr id="10" name="Picture 9" descr="IMG_110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3800" y="1093330"/>
              <a:ext cx="4875466" cy="3178056"/>
            </a:xfrm>
            <a:prstGeom prst="rect">
              <a:avLst/>
            </a:prstGeom>
          </p:spPr>
        </p:pic>
      </p:grpSp>
    </p:spTree>
    <p:extLst>
      <p:ext uri="{BB962C8B-B14F-4D97-AF65-F5344CB8AC3E}">
        <p14:creationId xmlns:p14="http://schemas.microsoft.com/office/powerpoint/2010/main" val="251511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314980"/>
            <a:ext cx="8140565" cy="523220"/>
          </a:xfrm>
          <a:prstGeom prst="rect">
            <a:avLst/>
          </a:prstGeom>
          <a:noFill/>
        </p:spPr>
        <p:txBody>
          <a:bodyPr wrap="square" rtlCol="0">
            <a:spAutoFit/>
          </a:bodyPr>
          <a:lstStyle/>
          <a:p>
            <a:pPr algn="ctr"/>
            <a:r>
              <a:rPr lang="en-US" sz="2800" b="1" dirty="0" smtClean="0">
                <a:latin typeface="MoMAGothic-Text" pitchFamily="2" charset="0"/>
              </a:rPr>
              <a:t>Admission Ticket Redesign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04800" y="1524000"/>
            <a:ext cx="4267200" cy="3200400"/>
          </a:xfrm>
          <a:prstGeom prst="rect">
            <a:avLst/>
          </a:prstGeom>
        </p:spPr>
      </p:pic>
      <p:grpSp>
        <p:nvGrpSpPr>
          <p:cNvPr id="2" name="Group 1"/>
          <p:cNvGrpSpPr/>
          <p:nvPr/>
        </p:nvGrpSpPr>
        <p:grpSpPr>
          <a:xfrm>
            <a:off x="304800" y="1676400"/>
            <a:ext cx="8786553" cy="5044440"/>
            <a:chOff x="304800" y="1676400"/>
            <a:chExt cx="8786553" cy="5044440"/>
          </a:xfrm>
        </p:grpSpPr>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46558" t="1336" r="1754" b="10015"/>
            <a:stretch/>
          </p:blipFill>
          <p:spPr>
            <a:xfrm>
              <a:off x="304800" y="4648200"/>
              <a:ext cx="3308466" cy="207264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0" y="1676400"/>
              <a:ext cx="5814753" cy="4757525"/>
            </a:xfrm>
            <a:prstGeom prst="rect">
              <a:avLst/>
            </a:prstGeom>
          </p:spPr>
        </p:pic>
      </p:grpSp>
    </p:spTree>
    <p:extLst>
      <p:ext uri="{BB962C8B-B14F-4D97-AF65-F5344CB8AC3E}">
        <p14:creationId xmlns:p14="http://schemas.microsoft.com/office/powerpoint/2010/main" val="40639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533400" y="304800"/>
            <a:ext cx="8077200" cy="2626200"/>
          </a:xfrm>
          <a:prstGeom prst="rect">
            <a:avLst/>
          </a:prstGeom>
        </p:spPr>
        <p:txBody>
          <a:bodyPr lIns="91425" tIns="91425" rIns="91425" bIns="91425" anchor="t" anchorCtr="0">
            <a:noAutofit/>
          </a:bodyPr>
          <a:lstStyle/>
          <a:p>
            <a:pPr lvl="0" rtl="0">
              <a:spcBef>
                <a:spcPts val="0"/>
              </a:spcBef>
              <a:buNone/>
            </a:pPr>
            <a:r>
              <a:rPr lang="en-US" b="1" dirty="0">
                <a:latin typeface="MoMAGothic-Text" pitchFamily="2" charset="0"/>
                <a:ea typeface="Verdana"/>
                <a:cs typeface="Verdana"/>
                <a:sym typeface="Verdana"/>
              </a:rPr>
              <a:t>Question 2: </a:t>
            </a:r>
            <a:r>
              <a:rPr lang="en-US" b="1" dirty="0" smtClean="0">
                <a:solidFill>
                  <a:srgbClr val="000000"/>
                </a:solidFill>
                <a:latin typeface="MoMAGothic-Text" pitchFamily="2" charset="0"/>
                <a:ea typeface="Verdana"/>
                <a:cs typeface="Verdana"/>
                <a:sym typeface="Verdana"/>
              </a:rPr>
              <a:t>How </a:t>
            </a:r>
            <a:r>
              <a:rPr lang="en-US" b="1" dirty="0">
                <a:solidFill>
                  <a:srgbClr val="000000"/>
                </a:solidFill>
                <a:latin typeface="MoMAGothic-Text" pitchFamily="2" charset="0"/>
                <a:ea typeface="Verdana"/>
                <a:cs typeface="Verdana"/>
                <a:sym typeface="Verdana"/>
              </a:rPr>
              <a:t>can we increase use-your-own-device adoption for audio tours?</a:t>
            </a:r>
          </a:p>
        </p:txBody>
      </p:sp>
      <p:sp>
        <p:nvSpPr>
          <p:cNvPr id="2" name="Rectangle 1"/>
          <p:cNvSpPr/>
          <p:nvPr/>
        </p:nvSpPr>
        <p:spPr>
          <a:xfrm>
            <a:off x="609600" y="1982450"/>
            <a:ext cx="7924800" cy="4093428"/>
          </a:xfrm>
          <a:prstGeom prst="rect">
            <a:avLst/>
          </a:prstGeom>
        </p:spPr>
        <p:txBody>
          <a:bodyPr wrap="square">
            <a:spAutoFit/>
          </a:bodyPr>
          <a:lstStyle/>
          <a:p>
            <a:pPr lvl="0"/>
            <a:r>
              <a:rPr lang="en-US" sz="2000" b="1" dirty="0">
                <a:latin typeface="MoMAGothic-Text" pitchFamily="2" charset="0"/>
                <a:ea typeface="Verdana"/>
                <a:cs typeface="Verdana"/>
                <a:sym typeface="Verdana"/>
              </a:rPr>
              <a:t>Elements of test:</a:t>
            </a:r>
          </a:p>
          <a:p>
            <a:pPr lvl="0"/>
            <a:endParaRPr lang="en-US" sz="2000" b="1" dirty="0">
              <a:latin typeface="MoMAGothic-Text" pitchFamily="2" charset="0"/>
              <a:ea typeface="Verdana"/>
              <a:cs typeface="Verdana"/>
              <a:sym typeface="Verdana"/>
            </a:endParaRPr>
          </a:p>
          <a:p>
            <a:pPr marL="457200" lvl="0" indent="-406400">
              <a:buClr>
                <a:srgbClr val="000000"/>
              </a:buClr>
              <a:buSzPct val="100000"/>
              <a:buFont typeface="Verdana"/>
              <a:buChar char="●"/>
            </a:pPr>
            <a:r>
              <a:rPr lang="en-US" sz="2000" dirty="0">
                <a:latin typeface="MoMAGothic-Text" pitchFamily="2" charset="0"/>
                <a:ea typeface="Verdana"/>
                <a:cs typeface="Verdana"/>
                <a:sym typeface="Verdana"/>
              </a:rPr>
              <a:t>Staff </a:t>
            </a:r>
            <a:r>
              <a:rPr lang="en-US" sz="2000" dirty="0" smtClean="0">
                <a:latin typeface="MoMAGothic-Text" pitchFamily="2" charset="0"/>
                <a:ea typeface="Verdana"/>
                <a:cs typeface="Verdana"/>
                <a:sym typeface="Verdana"/>
              </a:rPr>
              <a:t>Training</a:t>
            </a:r>
          </a:p>
          <a:p>
            <a:pPr marL="50800" lvl="0">
              <a:buClr>
                <a:srgbClr val="000000"/>
              </a:buClr>
              <a:buSzPct val="100000"/>
            </a:pPr>
            <a:endParaRPr lang="en-US" sz="2000" dirty="0">
              <a:latin typeface="MoMAGothic-Text" pitchFamily="2" charset="0"/>
              <a:ea typeface="Verdana"/>
              <a:cs typeface="Verdana"/>
              <a:sym typeface="Verdana"/>
            </a:endParaRPr>
          </a:p>
          <a:p>
            <a:pPr marL="457200" lvl="0" indent="-406400">
              <a:buClr>
                <a:srgbClr val="000000"/>
              </a:buClr>
              <a:buSzPct val="100000"/>
              <a:buFont typeface="Verdana"/>
              <a:buChar char="●"/>
            </a:pPr>
            <a:r>
              <a:rPr lang="en-US" sz="2000" dirty="0">
                <a:latin typeface="MoMAGothic-Text" pitchFamily="2" charset="0"/>
                <a:ea typeface="Verdana"/>
                <a:cs typeface="Verdana"/>
                <a:sym typeface="Verdana"/>
              </a:rPr>
              <a:t>Simplified messaging for digital </a:t>
            </a:r>
            <a:r>
              <a:rPr lang="en-US" sz="2000" dirty="0" smtClean="0">
                <a:latin typeface="MoMAGothic-Text" pitchFamily="2" charset="0"/>
                <a:ea typeface="Verdana"/>
                <a:cs typeface="Verdana"/>
                <a:sym typeface="Verdana"/>
              </a:rPr>
              <a:t>offerings</a:t>
            </a:r>
          </a:p>
          <a:p>
            <a:pPr marL="50800" lvl="0">
              <a:buClr>
                <a:srgbClr val="000000"/>
              </a:buClr>
              <a:buSzPct val="100000"/>
            </a:pPr>
            <a:endParaRPr lang="en-US" sz="2000" dirty="0">
              <a:latin typeface="MoMAGothic-Text" pitchFamily="2" charset="0"/>
              <a:ea typeface="Verdana"/>
              <a:cs typeface="Verdana"/>
              <a:sym typeface="Verdana"/>
            </a:endParaRPr>
          </a:p>
          <a:p>
            <a:pPr marL="457200" lvl="0" indent="-406400">
              <a:buClr>
                <a:srgbClr val="000000"/>
              </a:buClr>
              <a:buSzPct val="100000"/>
              <a:buFont typeface="Verdana"/>
              <a:buChar char="●"/>
            </a:pPr>
            <a:r>
              <a:rPr lang="en-US" sz="2000" dirty="0">
                <a:latin typeface="MoMAGothic-Text" pitchFamily="2" charset="0"/>
                <a:ea typeface="Verdana"/>
                <a:cs typeface="Verdana"/>
                <a:sym typeface="Verdana"/>
              </a:rPr>
              <a:t>Automatic redirect to </a:t>
            </a:r>
            <a:r>
              <a:rPr lang="en-US" sz="2000" dirty="0" smtClean="0">
                <a:latin typeface="MoMAGothic-Text" pitchFamily="2" charset="0"/>
                <a:ea typeface="Verdana"/>
                <a:cs typeface="Verdana"/>
                <a:sym typeface="Verdana"/>
              </a:rPr>
              <a:t>Audio tours on mobile devices</a:t>
            </a:r>
          </a:p>
          <a:p>
            <a:pPr marL="50800" lvl="0">
              <a:buClr>
                <a:srgbClr val="000000"/>
              </a:buClr>
              <a:buSzPct val="100000"/>
            </a:pPr>
            <a:endParaRPr lang="en-US" sz="2000" dirty="0">
              <a:latin typeface="MoMAGothic-Text" pitchFamily="2" charset="0"/>
              <a:ea typeface="Verdana"/>
              <a:cs typeface="Verdana"/>
              <a:sym typeface="Verdana"/>
            </a:endParaRPr>
          </a:p>
          <a:p>
            <a:pPr marL="457200" lvl="0" indent="-406400">
              <a:buClr>
                <a:srgbClr val="000000"/>
              </a:buClr>
              <a:buSzPct val="100000"/>
              <a:buFont typeface="Verdana"/>
              <a:buChar char="●"/>
            </a:pPr>
            <a:r>
              <a:rPr lang="en-US" sz="2000" dirty="0">
                <a:latin typeface="MoMAGothic-Text" pitchFamily="2" charset="0"/>
                <a:ea typeface="Verdana"/>
                <a:cs typeface="Verdana"/>
                <a:sym typeface="Verdana"/>
              </a:rPr>
              <a:t>Incorporate additional messaging in </a:t>
            </a:r>
            <a:r>
              <a:rPr lang="en-US" sz="2000" dirty="0" smtClean="0">
                <a:latin typeface="MoMAGothic-Text" pitchFamily="2" charset="0"/>
                <a:ea typeface="Verdana"/>
                <a:cs typeface="Verdana"/>
                <a:sym typeface="Verdana"/>
              </a:rPr>
              <a:t>galleries</a:t>
            </a:r>
          </a:p>
          <a:p>
            <a:pPr marL="50800" lvl="0">
              <a:buClr>
                <a:srgbClr val="000000"/>
              </a:buClr>
              <a:buSzPct val="100000"/>
            </a:pPr>
            <a:endParaRPr lang="en-US" sz="2000" dirty="0">
              <a:latin typeface="MoMAGothic-Text" pitchFamily="2" charset="0"/>
              <a:ea typeface="Verdana"/>
              <a:cs typeface="Verdana"/>
              <a:sym typeface="Verdana"/>
            </a:endParaRPr>
          </a:p>
          <a:p>
            <a:pPr marL="457200" lvl="0" indent="-406400">
              <a:buClr>
                <a:srgbClr val="000000"/>
              </a:buClr>
              <a:buSzPct val="100000"/>
              <a:buFont typeface="Verdana"/>
              <a:buChar char="●"/>
            </a:pPr>
            <a:r>
              <a:rPr lang="en-US" sz="2000" dirty="0">
                <a:latin typeface="MoMAGothic-Text" pitchFamily="2" charset="0"/>
                <a:ea typeface="Verdana"/>
                <a:cs typeface="Verdana"/>
                <a:sym typeface="Verdana"/>
              </a:rPr>
              <a:t>Moved </a:t>
            </a:r>
            <a:r>
              <a:rPr lang="en-US" sz="2000" dirty="0" smtClean="0">
                <a:latin typeface="MoMAGothic-Text" pitchFamily="2" charset="0"/>
                <a:ea typeface="Verdana"/>
                <a:cs typeface="Verdana"/>
                <a:sym typeface="Verdana"/>
              </a:rPr>
              <a:t>audio distribution desk to </a:t>
            </a:r>
            <a:r>
              <a:rPr lang="en-US" sz="2000" dirty="0">
                <a:latin typeface="MoMAGothic-Text" pitchFamily="2" charset="0"/>
                <a:ea typeface="Verdana"/>
                <a:cs typeface="Verdana"/>
                <a:sym typeface="Verdana"/>
              </a:rPr>
              <a:t>a less prominent area and </a:t>
            </a:r>
            <a:r>
              <a:rPr lang="en-US" sz="2000" dirty="0" smtClean="0">
                <a:latin typeface="MoMAGothic-Text" pitchFamily="2" charset="0"/>
                <a:ea typeface="Verdana"/>
                <a:cs typeface="Verdana"/>
                <a:sym typeface="Verdana"/>
              </a:rPr>
              <a:t>promoted use-your-own-device information</a:t>
            </a:r>
          </a:p>
          <a:p>
            <a:pPr marL="50800" lvl="0">
              <a:buClr>
                <a:srgbClr val="000000"/>
              </a:buClr>
              <a:buSzPct val="100000"/>
            </a:pPr>
            <a:endParaRPr lang="en-US" sz="2000" dirty="0">
              <a:latin typeface="MoMAGothic-Text" pitchFamily="2" charset="0"/>
              <a:ea typeface="Verdana"/>
              <a:cs typeface="Verdana"/>
              <a:sym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533400" y="304800"/>
            <a:ext cx="8077200" cy="2626200"/>
          </a:xfrm>
          <a:prstGeom prst="rect">
            <a:avLst/>
          </a:prstGeom>
        </p:spPr>
        <p:txBody>
          <a:bodyPr lIns="91425" tIns="91425" rIns="91425" bIns="91425" anchor="t" anchorCtr="0">
            <a:noAutofit/>
          </a:bodyPr>
          <a:lstStyle/>
          <a:p>
            <a:pPr lvl="0" algn="ctr" rtl="0">
              <a:spcBef>
                <a:spcPts val="0"/>
              </a:spcBef>
              <a:buNone/>
            </a:pPr>
            <a:r>
              <a:rPr lang="en-US" b="1" dirty="0" smtClean="0">
                <a:latin typeface="MoMAGothic-Text" pitchFamily="2" charset="0"/>
                <a:ea typeface="Verdana"/>
                <a:cs typeface="Verdana"/>
                <a:sym typeface="Verdana"/>
              </a:rPr>
              <a:t>Staff training</a:t>
            </a:r>
            <a:br>
              <a:rPr lang="en-US" b="1" dirty="0" smtClean="0">
                <a:latin typeface="MoMAGothic-Text" pitchFamily="2" charset="0"/>
                <a:ea typeface="Verdana"/>
                <a:cs typeface="Verdana"/>
                <a:sym typeface="Verdana"/>
              </a:rPr>
            </a:br>
            <a:endParaRPr lang="en-US" sz="2000" b="1" dirty="0">
              <a:solidFill>
                <a:schemeClr val="bg1">
                  <a:lumMod val="50000"/>
                </a:schemeClr>
              </a:solidFill>
              <a:latin typeface="MoMAGothic-Text" pitchFamily="2" charset="0"/>
              <a:ea typeface="Verdana"/>
              <a:cs typeface="Verdana"/>
              <a:sym typeface="Verdana"/>
            </a:endParaRPr>
          </a:p>
        </p:txBody>
      </p:sp>
      <p:pic>
        <p:nvPicPr>
          <p:cNvPr id="4" name="Picture 3" descr="Screen Shot 2016-09-15 at 5.41.5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4038600"/>
            <a:ext cx="4242029" cy="2978351"/>
          </a:xfrm>
          <a:prstGeom prst="rect">
            <a:avLst/>
          </a:prstGeom>
        </p:spPr>
      </p:pic>
      <p:pic>
        <p:nvPicPr>
          <p:cNvPr id="5" name="Picture 4" descr="Screen Shot 2016-09-15 at 5.41.4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19200"/>
            <a:ext cx="4670541" cy="3505200"/>
          </a:xfrm>
          <a:prstGeom prst="rect">
            <a:avLst/>
          </a:prstGeom>
        </p:spPr>
      </p:pic>
      <p:pic>
        <p:nvPicPr>
          <p:cNvPr id="6" name="Picture 5" descr="Screen Shot 2016-09-15 at 5.41.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1295400"/>
            <a:ext cx="4176606" cy="3352800"/>
          </a:xfrm>
          <a:prstGeom prst="rect">
            <a:avLst/>
          </a:prstGeom>
        </p:spPr>
      </p:pic>
    </p:spTree>
    <p:extLst>
      <p:ext uri="{BB962C8B-B14F-4D97-AF65-F5344CB8AC3E}">
        <p14:creationId xmlns:p14="http://schemas.microsoft.com/office/powerpoint/2010/main" val="20769799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52400"/>
            <a:ext cx="9067800" cy="738664"/>
          </a:xfrm>
          <a:prstGeom prst="rect">
            <a:avLst/>
          </a:prstGeom>
          <a:noFill/>
        </p:spPr>
        <p:txBody>
          <a:bodyPr wrap="square" rtlCol="0">
            <a:spAutoFit/>
          </a:bodyPr>
          <a:lstStyle/>
          <a:p>
            <a:pPr algn="ctr"/>
            <a:r>
              <a:rPr lang="en" sz="2800" b="1" dirty="0" smtClean="0">
                <a:solidFill>
                  <a:schemeClr val="tx1"/>
                </a:solidFill>
                <a:latin typeface="MoMAGothic-Text" pitchFamily="2" charset="0"/>
                <a:ea typeface="Verdana"/>
                <a:cs typeface="Calibri" panose="020F0502020204030204" pitchFamily="34" charset="0"/>
                <a:sym typeface="Verdana"/>
              </a:rPr>
              <a:t>Simplified </a:t>
            </a:r>
            <a:r>
              <a:rPr lang="en" sz="2800" b="1" dirty="0">
                <a:solidFill>
                  <a:schemeClr val="tx1"/>
                </a:solidFill>
                <a:latin typeface="MoMAGothic-Text" pitchFamily="2" charset="0"/>
                <a:ea typeface="Verdana"/>
                <a:cs typeface="Calibri" panose="020F0502020204030204" pitchFamily="34" charset="0"/>
                <a:sym typeface="Verdana"/>
              </a:rPr>
              <a:t>messaging </a:t>
            </a:r>
            <a:r>
              <a:rPr lang="en" sz="2800" b="1" dirty="0" smtClean="0">
                <a:solidFill>
                  <a:schemeClr val="tx1"/>
                </a:solidFill>
                <a:latin typeface="MoMAGothic-Text" pitchFamily="2" charset="0"/>
                <a:ea typeface="Verdana"/>
                <a:cs typeface="Calibri" panose="020F0502020204030204" pitchFamily="34" charset="0"/>
                <a:sym typeface="Verdana"/>
              </a:rPr>
              <a:t>fo</a:t>
            </a:r>
            <a:r>
              <a:rPr lang="en-US" sz="2800" b="1" dirty="0" smtClean="0">
                <a:solidFill>
                  <a:schemeClr val="tx1"/>
                </a:solidFill>
                <a:latin typeface="MoMAGothic-Text" pitchFamily="2" charset="0"/>
                <a:ea typeface="Verdana"/>
                <a:cs typeface="Calibri" panose="020F0502020204030204" pitchFamily="34" charset="0"/>
                <a:sym typeface="Verdana"/>
              </a:rPr>
              <a:t>r</a:t>
            </a:r>
            <a:r>
              <a:rPr lang="en" sz="2800" b="1" dirty="0" smtClean="0">
                <a:solidFill>
                  <a:schemeClr val="tx1"/>
                </a:solidFill>
                <a:latin typeface="MoMAGothic-Text" pitchFamily="2" charset="0"/>
                <a:ea typeface="Verdana"/>
                <a:cs typeface="Calibri" panose="020F0502020204030204" pitchFamily="34" charset="0"/>
                <a:sym typeface="Verdana"/>
              </a:rPr>
              <a:t> </a:t>
            </a:r>
            <a:r>
              <a:rPr lang="en" sz="2800" b="1" dirty="0">
                <a:solidFill>
                  <a:schemeClr val="tx1"/>
                </a:solidFill>
                <a:latin typeface="MoMAGothic-Text" pitchFamily="2" charset="0"/>
                <a:ea typeface="Verdana"/>
                <a:cs typeface="Calibri" panose="020F0502020204030204" pitchFamily="34" charset="0"/>
                <a:sym typeface="Verdana"/>
              </a:rPr>
              <a:t>digital offerings </a:t>
            </a:r>
          </a:p>
          <a:p>
            <a:endParaRPr lang="en-US" dirty="0"/>
          </a:p>
        </p:txBody>
      </p:sp>
      <p:pic>
        <p:nvPicPr>
          <p:cNvPr id="2" name="Picture 1" descr="Lobby_PHASE2_Ticketing_Desk_Screen_v04t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300"/>
            <a:ext cx="9144000" cy="4333875"/>
          </a:xfrm>
          <a:prstGeom prst="rect">
            <a:avLst/>
          </a:prstGeom>
        </p:spPr>
      </p:pic>
    </p:spTree>
    <p:extLst>
      <p:ext uri="{BB962C8B-B14F-4D97-AF65-F5344CB8AC3E}">
        <p14:creationId xmlns:p14="http://schemas.microsoft.com/office/powerpoint/2010/main" val="1825199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676400"/>
            <a:ext cx="5575122" cy="3581400"/>
          </a:xfrm>
          <a:prstGeom prst="rect">
            <a:avLst/>
          </a:prstGeom>
          <a:ln>
            <a:solidFill>
              <a:schemeClr val="tx1"/>
            </a:solidFill>
          </a:ln>
        </p:spPr>
      </p:pic>
      <p:sp>
        <p:nvSpPr>
          <p:cNvPr id="4" name="TextBox 3"/>
          <p:cNvSpPr txBox="1"/>
          <p:nvPr/>
        </p:nvSpPr>
        <p:spPr>
          <a:xfrm>
            <a:off x="0" y="152400"/>
            <a:ext cx="9067800" cy="738664"/>
          </a:xfrm>
          <a:prstGeom prst="rect">
            <a:avLst/>
          </a:prstGeom>
          <a:noFill/>
        </p:spPr>
        <p:txBody>
          <a:bodyPr wrap="square" rtlCol="0">
            <a:spAutoFit/>
          </a:bodyPr>
          <a:lstStyle/>
          <a:p>
            <a:pPr algn="ctr"/>
            <a:r>
              <a:rPr lang="en-US" sz="2800" b="1" dirty="0" smtClean="0">
                <a:solidFill>
                  <a:schemeClr val="tx1"/>
                </a:solidFill>
                <a:latin typeface="MoMAGothic-Text" pitchFamily="2" charset="0"/>
                <a:ea typeface="Verdana"/>
                <a:cs typeface="Calibri" panose="020F0502020204030204" pitchFamily="34" charset="0"/>
                <a:sym typeface="Verdana"/>
              </a:rPr>
              <a:t>Translating</a:t>
            </a:r>
            <a:r>
              <a:rPr lang="en" sz="2800" b="1" dirty="0" smtClean="0">
                <a:solidFill>
                  <a:schemeClr val="tx1"/>
                </a:solidFill>
                <a:latin typeface="MoMAGothic-Text" pitchFamily="2" charset="0"/>
                <a:ea typeface="Verdana"/>
                <a:cs typeface="Calibri" panose="020F0502020204030204" pitchFamily="34" charset="0"/>
                <a:sym typeface="Verdana"/>
              </a:rPr>
              <a:t> </a:t>
            </a:r>
            <a:r>
              <a:rPr lang="en" sz="2800" b="1" dirty="0">
                <a:solidFill>
                  <a:schemeClr val="tx1"/>
                </a:solidFill>
                <a:latin typeface="MoMAGothic-Text" pitchFamily="2" charset="0"/>
                <a:ea typeface="Verdana"/>
                <a:cs typeface="Calibri" panose="020F0502020204030204" pitchFamily="34" charset="0"/>
                <a:sym typeface="Verdana"/>
              </a:rPr>
              <a:t>messaging for </a:t>
            </a:r>
            <a:r>
              <a:rPr lang="en" sz="2800" b="1" dirty="0" smtClean="0">
                <a:solidFill>
                  <a:schemeClr val="tx1"/>
                </a:solidFill>
                <a:latin typeface="MoMAGothic-Text" pitchFamily="2" charset="0"/>
                <a:ea typeface="Verdana"/>
                <a:cs typeface="Calibri" panose="020F0502020204030204" pitchFamily="34" charset="0"/>
                <a:sym typeface="Verdana"/>
              </a:rPr>
              <a:t>digital offerings</a:t>
            </a:r>
            <a:endParaRPr lang="en" sz="2800" b="1" dirty="0">
              <a:solidFill>
                <a:schemeClr val="tx1"/>
              </a:solidFill>
              <a:latin typeface="MoMAGothic-Text" pitchFamily="2" charset="0"/>
              <a:ea typeface="Verdana"/>
              <a:cs typeface="Calibri" panose="020F0502020204030204" pitchFamily="34" charset="0"/>
              <a:sym typeface="Verdana"/>
            </a:endParaRPr>
          </a:p>
          <a:p>
            <a:endParaRPr lang="en-US" dirty="0"/>
          </a:p>
        </p:txBody>
      </p:sp>
      <p:pic>
        <p:nvPicPr>
          <p:cNvPr id="5" name="Picture 4"/>
          <p:cNvPicPr>
            <a:picLocks noChangeAspect="1"/>
          </p:cNvPicPr>
          <p:nvPr/>
        </p:nvPicPr>
        <p:blipFill>
          <a:blip r:embed="rId4"/>
          <a:stretch>
            <a:fillRect/>
          </a:stretch>
        </p:blipFill>
        <p:spPr>
          <a:xfrm>
            <a:off x="152400" y="1600200"/>
            <a:ext cx="3048000" cy="3713018"/>
          </a:xfrm>
          <a:prstGeom prst="rect">
            <a:avLst/>
          </a:prstGeom>
        </p:spPr>
      </p:pic>
    </p:spTree>
    <p:extLst>
      <p:ext uri="{BB962C8B-B14F-4D97-AF65-F5344CB8AC3E}">
        <p14:creationId xmlns:p14="http://schemas.microsoft.com/office/powerpoint/2010/main" val="2603638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p:nvPr/>
        </p:nvSpPr>
        <p:spPr>
          <a:xfrm>
            <a:off x="304800" y="0"/>
            <a:ext cx="3505199" cy="3505200"/>
          </a:xfrm>
          <a:prstGeom prst="rect">
            <a:avLst/>
          </a:prstGeom>
          <a:noFill/>
          <a:ln>
            <a:noFill/>
          </a:ln>
        </p:spPr>
        <p:txBody>
          <a:bodyPr lIns="91425" tIns="91425" rIns="91425" bIns="91425" anchor="ctr" anchorCtr="0">
            <a:noAutofit/>
          </a:bodyPr>
          <a:lstStyle/>
          <a:p>
            <a:pPr lvl="0" algn="ctr" rtl="0">
              <a:spcBef>
                <a:spcPts val="0"/>
              </a:spcBef>
              <a:buNone/>
            </a:pPr>
            <a:r>
              <a:rPr lang="en-US" sz="2800" b="1" dirty="0">
                <a:solidFill>
                  <a:schemeClr val="dk1"/>
                </a:solidFill>
                <a:latin typeface="MoMAGothic-Text" pitchFamily="2" charset="0"/>
                <a:ea typeface="Verdana"/>
                <a:cs typeface="Verdana"/>
                <a:sym typeface="Verdana"/>
              </a:rPr>
              <a:t>Automatic redirect to </a:t>
            </a:r>
            <a:r>
              <a:rPr lang="en-US" sz="2800" b="1" dirty="0" smtClean="0">
                <a:solidFill>
                  <a:schemeClr val="dk1"/>
                </a:solidFill>
                <a:latin typeface="MoMAGothic-Text" pitchFamily="2" charset="0"/>
                <a:ea typeface="Verdana"/>
                <a:cs typeface="Verdana"/>
                <a:sym typeface="Verdana"/>
              </a:rPr>
              <a:t>Audio tours</a:t>
            </a:r>
            <a:endParaRPr lang="en-US" sz="2800" b="1" dirty="0">
              <a:solidFill>
                <a:schemeClr val="dk1"/>
              </a:solidFill>
              <a:latin typeface="MoMAGothic-Text" pitchFamily="2" charset="0"/>
              <a:ea typeface="Verdana"/>
              <a:cs typeface="Verdana"/>
              <a:sym typeface="Verdana"/>
            </a:endParaRPr>
          </a:p>
        </p:txBody>
      </p:sp>
      <p:pic>
        <p:nvPicPr>
          <p:cNvPr id="262" name="Shape 262" descr="audio tour screenshot.png"/>
          <p:cNvPicPr preferRelativeResize="0"/>
          <p:nvPr/>
        </p:nvPicPr>
        <p:blipFill>
          <a:blip r:embed="rId3">
            <a:alphaModFix/>
          </a:blip>
          <a:stretch>
            <a:fillRect/>
          </a:stretch>
        </p:blipFill>
        <p:spPr>
          <a:xfrm>
            <a:off x="4295224" y="209175"/>
            <a:ext cx="3652425" cy="6496426"/>
          </a:xfrm>
          <a:prstGeom prst="rect">
            <a:avLst/>
          </a:prstGeom>
          <a:noFill/>
          <a:ln w="152400" cap="flat" cmpd="sng">
            <a:solidFill>
              <a:schemeClr val="dk2"/>
            </a:solidFill>
            <a:prstDash val="solid"/>
            <a:round/>
            <a:headEnd type="none" w="med" len="med"/>
            <a:tailEnd type="none" w="med" len="me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Shape 253" descr="wall lable w link.png"/>
          <p:cNvPicPr preferRelativeResize="0"/>
          <p:nvPr/>
        </p:nvPicPr>
        <p:blipFill>
          <a:blip r:embed="rId3">
            <a:alphaModFix/>
          </a:blip>
          <a:stretch>
            <a:fillRect/>
          </a:stretch>
        </p:blipFill>
        <p:spPr>
          <a:xfrm>
            <a:off x="1905001" y="1219200"/>
            <a:ext cx="5486400" cy="4953000"/>
          </a:xfrm>
          <a:prstGeom prst="rect">
            <a:avLst/>
          </a:prstGeom>
          <a:noFill/>
          <a:ln>
            <a:noFill/>
          </a:ln>
        </p:spPr>
      </p:pic>
      <p:sp>
        <p:nvSpPr>
          <p:cNvPr id="254" name="Shape 254"/>
          <p:cNvSpPr txBox="1"/>
          <p:nvPr/>
        </p:nvSpPr>
        <p:spPr>
          <a:xfrm>
            <a:off x="1600200" y="0"/>
            <a:ext cx="9067800" cy="838200"/>
          </a:xfrm>
          <a:prstGeom prst="rect">
            <a:avLst/>
          </a:prstGeom>
          <a:noFill/>
          <a:ln>
            <a:noFill/>
          </a:ln>
        </p:spPr>
        <p:txBody>
          <a:bodyPr lIns="91425" tIns="91425" rIns="91425" bIns="91425" anchor="ctr" anchorCtr="0">
            <a:noAutofit/>
          </a:bodyPr>
          <a:lstStyle/>
          <a:p>
            <a:pPr lvl="0" rtl="0">
              <a:spcBef>
                <a:spcPts val="0"/>
              </a:spcBef>
              <a:buNone/>
            </a:pPr>
            <a:r>
              <a:rPr lang="en-US" sz="2800" b="1" dirty="0">
                <a:solidFill>
                  <a:schemeClr val="dk1"/>
                </a:solidFill>
                <a:latin typeface="MoMAGothic-Text" pitchFamily="2" charset="0"/>
                <a:ea typeface="Verdana"/>
                <a:cs typeface="Verdana"/>
                <a:sym typeface="Verdana"/>
              </a:rPr>
              <a:t>A</a:t>
            </a:r>
            <a:r>
              <a:rPr lang="en-US" sz="2800" b="1" dirty="0" smtClean="0">
                <a:solidFill>
                  <a:schemeClr val="dk1"/>
                </a:solidFill>
                <a:latin typeface="MoMAGothic-Text" pitchFamily="2" charset="0"/>
                <a:ea typeface="Verdana"/>
                <a:cs typeface="Verdana"/>
                <a:sym typeface="Verdana"/>
              </a:rPr>
              <a:t>dditional </a:t>
            </a:r>
            <a:r>
              <a:rPr lang="en-US" sz="2800" b="1" dirty="0">
                <a:solidFill>
                  <a:schemeClr val="dk1"/>
                </a:solidFill>
                <a:latin typeface="MoMAGothic-Text" pitchFamily="2" charset="0"/>
                <a:ea typeface="Verdana"/>
                <a:cs typeface="Verdana"/>
                <a:sym typeface="Verdana"/>
              </a:rPr>
              <a:t>messaging in galleries</a:t>
            </a:r>
          </a:p>
        </p:txBody>
      </p:sp>
      <p:cxnSp>
        <p:nvCxnSpPr>
          <p:cNvPr id="255" name="Shape 255"/>
          <p:cNvCxnSpPr/>
          <p:nvPr/>
        </p:nvCxnSpPr>
        <p:spPr>
          <a:xfrm>
            <a:off x="1685100" y="4700100"/>
            <a:ext cx="829500" cy="481500"/>
          </a:xfrm>
          <a:prstGeom prst="straightConnector1">
            <a:avLst/>
          </a:prstGeom>
          <a:noFill/>
          <a:ln w="76200" cap="flat" cmpd="sng">
            <a:solidFill>
              <a:srgbClr val="FF0000"/>
            </a:solidFill>
            <a:prstDash val="solid"/>
            <a:round/>
            <a:headEnd type="none" w="lg" len="lg"/>
            <a:tailEnd type="triangle" w="lg" len="lg"/>
          </a:ln>
        </p:spPr>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Shape 246"/>
          <p:cNvPicPr preferRelativeResize="0"/>
          <p:nvPr/>
        </p:nvPicPr>
        <p:blipFill>
          <a:blip r:embed="rId3">
            <a:alphaModFix/>
          </a:blip>
          <a:stretch>
            <a:fillRect/>
          </a:stretch>
        </p:blipFill>
        <p:spPr>
          <a:xfrm>
            <a:off x="0" y="2158869"/>
            <a:ext cx="8991599" cy="4013332"/>
          </a:xfrm>
          <a:prstGeom prst="rect">
            <a:avLst/>
          </a:prstGeom>
          <a:noFill/>
          <a:ln>
            <a:noFill/>
          </a:ln>
        </p:spPr>
      </p:pic>
      <p:sp>
        <p:nvSpPr>
          <p:cNvPr id="247" name="Shape 247"/>
          <p:cNvSpPr txBox="1"/>
          <p:nvPr/>
        </p:nvSpPr>
        <p:spPr>
          <a:xfrm>
            <a:off x="0" y="0"/>
            <a:ext cx="8855700" cy="1533900"/>
          </a:xfrm>
          <a:prstGeom prst="rect">
            <a:avLst/>
          </a:prstGeom>
          <a:noFill/>
          <a:ln>
            <a:noFill/>
          </a:ln>
        </p:spPr>
        <p:txBody>
          <a:bodyPr lIns="91425" tIns="91425" rIns="91425" bIns="91425" anchor="ctr" anchorCtr="0">
            <a:noAutofit/>
          </a:bodyPr>
          <a:lstStyle/>
          <a:p>
            <a:pPr marL="50800" lvl="0" algn="ctr">
              <a:buClr>
                <a:srgbClr val="000000"/>
              </a:buClr>
              <a:buSzPct val="100000"/>
            </a:pPr>
            <a:r>
              <a:rPr lang="en-US" sz="2800" b="1" dirty="0">
                <a:latin typeface="MoMAGothic-Text" pitchFamily="2" charset="0"/>
                <a:ea typeface="Verdana"/>
                <a:cs typeface="Verdana"/>
                <a:sym typeface="Verdana"/>
              </a:rPr>
              <a:t>Moved audio desk to a less prominent area </a:t>
            </a:r>
            <a:endParaRPr lang="en-US" sz="2800" b="1" dirty="0" smtClean="0">
              <a:latin typeface="MoMAGothic-Text" pitchFamily="2" charset="0"/>
              <a:ea typeface="Verdana"/>
              <a:cs typeface="Verdana"/>
              <a:sym typeface="Verdana"/>
            </a:endParaRPr>
          </a:p>
          <a:p>
            <a:pPr marL="50800" lvl="0" algn="ctr">
              <a:buClr>
                <a:srgbClr val="000000"/>
              </a:buClr>
              <a:buSzPct val="100000"/>
            </a:pPr>
            <a:r>
              <a:rPr lang="en-US" sz="2800" b="1" dirty="0" smtClean="0">
                <a:latin typeface="MoMAGothic-Text" pitchFamily="2" charset="0"/>
                <a:ea typeface="Verdana"/>
                <a:cs typeface="Verdana"/>
                <a:sym typeface="Verdana"/>
              </a:rPr>
              <a:t>and </a:t>
            </a:r>
            <a:r>
              <a:rPr lang="en-US" sz="2800" b="1" dirty="0">
                <a:latin typeface="MoMAGothic-Text" pitchFamily="2" charset="0"/>
                <a:ea typeface="Verdana"/>
                <a:cs typeface="Verdana"/>
                <a:sym typeface="Verdana"/>
              </a:rPr>
              <a:t>promoted use-your-own-device information</a:t>
            </a:r>
            <a:endParaRPr lang="en-US" sz="2800" b="1" dirty="0">
              <a:latin typeface="MoMAGothic-Text" pitchFamily="2"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10-01 at 7.08.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00" y="88900"/>
            <a:ext cx="4191000" cy="6680200"/>
          </a:xfrm>
          <a:prstGeom prst="rect">
            <a:avLst/>
          </a:prstGeom>
        </p:spPr>
      </p:pic>
    </p:spTree>
    <p:extLst>
      <p:ext uri="{BB962C8B-B14F-4D97-AF65-F5344CB8AC3E}">
        <p14:creationId xmlns:p14="http://schemas.microsoft.com/office/powerpoint/2010/main" val="10594726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295400"/>
            <a:ext cx="8610600" cy="1323439"/>
          </a:xfrm>
          <a:prstGeom prst="rect">
            <a:avLst/>
          </a:prstGeom>
          <a:noFill/>
        </p:spPr>
        <p:txBody>
          <a:bodyPr wrap="square" rtlCol="0">
            <a:spAutoFit/>
          </a:bodyPr>
          <a:lstStyle/>
          <a:p>
            <a:pPr lvl="0"/>
            <a:endParaRPr lang="en-US" sz="2000" dirty="0" smtClean="0">
              <a:latin typeface="MoMAGothic-Text" pitchFamily="2" charset="0"/>
            </a:endParaRPr>
          </a:p>
          <a:p>
            <a:pPr marL="342900" indent="-342900">
              <a:buFont typeface="Arial"/>
              <a:buChar char="•"/>
            </a:pPr>
            <a:r>
              <a:rPr lang="en-US" sz="2000" dirty="0" smtClean="0">
                <a:latin typeface="MoMAGothic-Text" pitchFamily="2" charset="0"/>
              </a:rPr>
              <a:t>74% didn’t use their own devices. Barriers we need to address: battery </a:t>
            </a:r>
            <a:r>
              <a:rPr lang="en-US" sz="2000" dirty="0">
                <a:latin typeface="MoMAGothic-Text" pitchFamily="2" charset="0"/>
              </a:rPr>
              <a:t>concerns, </a:t>
            </a:r>
            <a:r>
              <a:rPr lang="en-US" sz="2000" dirty="0" smtClean="0">
                <a:latin typeface="MoMAGothic-Text" pitchFamily="2" charset="0"/>
              </a:rPr>
              <a:t>no headphones</a:t>
            </a:r>
            <a:r>
              <a:rPr lang="en-US" sz="2000" dirty="0">
                <a:latin typeface="MoMAGothic-Text" pitchFamily="2" charset="0"/>
              </a:rPr>
              <a:t>, </a:t>
            </a:r>
            <a:r>
              <a:rPr lang="en-US" sz="2000" dirty="0" err="1">
                <a:latin typeface="MoMAGothic-Text" pitchFamily="2" charset="0"/>
              </a:rPr>
              <a:t>wifi</a:t>
            </a:r>
            <a:r>
              <a:rPr lang="en-US" sz="2000" dirty="0">
                <a:latin typeface="MoMAGothic-Text" pitchFamily="2" charset="0"/>
              </a:rPr>
              <a:t> issues, explanation and learning </a:t>
            </a:r>
            <a:r>
              <a:rPr lang="en-US" sz="2000" dirty="0" smtClean="0">
                <a:latin typeface="MoMAGothic-Text" pitchFamily="2" charset="0"/>
              </a:rPr>
              <a:t>curve.</a:t>
            </a:r>
          </a:p>
          <a:p>
            <a:pPr marL="342900" lvl="0" indent="-342900">
              <a:buFont typeface="Arial"/>
              <a:buChar char="•"/>
            </a:pPr>
            <a:endParaRPr lang="en-US" sz="2000" dirty="0">
              <a:latin typeface="MoMAGothic-Text" pitchFamily="2"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Screen Shot 2016-10-01 at 7.27.1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2438400"/>
            <a:ext cx="3410305" cy="3505200"/>
          </a:xfrm>
          <a:prstGeom prst="rect">
            <a:avLst/>
          </a:prstGeom>
        </p:spPr>
      </p:pic>
      <p:sp>
        <p:nvSpPr>
          <p:cNvPr id="4" name="TextBox 3"/>
          <p:cNvSpPr txBox="1"/>
          <p:nvPr/>
        </p:nvSpPr>
        <p:spPr>
          <a:xfrm>
            <a:off x="381000" y="2550855"/>
            <a:ext cx="5105400" cy="2554545"/>
          </a:xfrm>
          <a:prstGeom prst="rect">
            <a:avLst/>
          </a:prstGeom>
          <a:noFill/>
        </p:spPr>
        <p:txBody>
          <a:bodyPr wrap="square" rtlCol="0">
            <a:spAutoFit/>
          </a:bodyPr>
          <a:lstStyle/>
          <a:p>
            <a:pPr marL="342900" indent="-342900">
              <a:buFont typeface="Arial"/>
              <a:buChar char="•"/>
            </a:pPr>
            <a:r>
              <a:rPr lang="en-US" sz="2000" dirty="0">
                <a:latin typeface="MoMAGothic-Text" pitchFamily="2" charset="0"/>
              </a:rPr>
              <a:t>67% of people interviewed wanted </a:t>
            </a:r>
            <a:r>
              <a:rPr lang="en-US" sz="2000" dirty="0" smtClean="0">
                <a:latin typeface="MoMAGothic-Text" pitchFamily="2" charset="0"/>
              </a:rPr>
              <a:t>to use </a:t>
            </a:r>
            <a:r>
              <a:rPr lang="en-US" sz="2000" dirty="0">
                <a:latin typeface="MoMAGothic-Text" pitchFamily="2" charset="0"/>
              </a:rPr>
              <a:t>their own devices: less things to carry, </a:t>
            </a:r>
            <a:r>
              <a:rPr lang="en-US" sz="2000" dirty="0" smtClean="0">
                <a:latin typeface="MoMAGothic-Text" pitchFamily="2" charset="0"/>
              </a:rPr>
              <a:t>cleaner</a:t>
            </a:r>
            <a:r>
              <a:rPr lang="en-US" sz="2000" dirty="0">
                <a:latin typeface="MoMAGothic-Text" pitchFamily="2" charset="0"/>
              </a:rPr>
              <a:t>, don’t have to worry about ID or </a:t>
            </a:r>
            <a:r>
              <a:rPr lang="en-US" sz="2000" dirty="0" smtClean="0">
                <a:latin typeface="MoMAGothic-Text" pitchFamily="2" charset="0"/>
              </a:rPr>
              <a:t>returning </a:t>
            </a:r>
            <a:r>
              <a:rPr lang="en-US" sz="2000" dirty="0">
                <a:latin typeface="MoMAGothic-Text" pitchFamily="2" charset="0"/>
              </a:rPr>
              <a:t>it, no lines, already know how to </a:t>
            </a:r>
            <a:r>
              <a:rPr lang="en-US" sz="2000" dirty="0" smtClean="0">
                <a:latin typeface="MoMAGothic-Text" pitchFamily="2" charset="0"/>
              </a:rPr>
              <a:t>use it.</a:t>
            </a:r>
          </a:p>
          <a:p>
            <a:pPr marL="342900" lvl="0" indent="-342900">
              <a:buFont typeface="Arial"/>
              <a:buChar char="•"/>
            </a:pPr>
            <a:r>
              <a:rPr lang="en-US" sz="2000" dirty="0" smtClean="0">
                <a:latin typeface="MoMAGothic-Text" pitchFamily="2" charset="0"/>
              </a:rPr>
              <a:t>Certain </a:t>
            </a:r>
            <a:r>
              <a:rPr lang="en-US" sz="2000" dirty="0">
                <a:latin typeface="MoMAGothic-Text" pitchFamily="2" charset="0"/>
              </a:rPr>
              <a:t>groups still need audio </a:t>
            </a:r>
            <a:r>
              <a:rPr lang="en-US" sz="2000" dirty="0" smtClean="0">
                <a:latin typeface="MoMAGothic-Text" pitchFamily="2" charset="0"/>
              </a:rPr>
              <a:t>devices (</a:t>
            </a:r>
            <a:r>
              <a:rPr lang="en-US" sz="2000" dirty="0">
                <a:latin typeface="MoMAGothic-Text" pitchFamily="2" charset="0"/>
              </a:rPr>
              <a:t>families, international visitors and not tech savvy). </a:t>
            </a:r>
            <a:endParaRPr lang="en-US" sz="2000" dirty="0" smtClean="0">
              <a:latin typeface="MoMAGothic-Text" pitchFamily="2" charset="0"/>
            </a:endParaRPr>
          </a:p>
        </p:txBody>
      </p:sp>
    </p:spTree>
    <p:extLst>
      <p:ext uri="{BB962C8B-B14F-4D97-AF65-F5344CB8AC3E}">
        <p14:creationId xmlns:p14="http://schemas.microsoft.com/office/powerpoint/2010/main" val="34867881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a:off x="228600" y="228600"/>
            <a:ext cx="8679900" cy="2626200"/>
          </a:xfrm>
          <a:prstGeom prst="rect">
            <a:avLst/>
          </a:prstGeom>
        </p:spPr>
        <p:txBody>
          <a:bodyPr lIns="91425" tIns="91425" rIns="91425" bIns="91425" anchor="t" anchorCtr="0">
            <a:noAutofit/>
          </a:bodyPr>
          <a:lstStyle/>
          <a:p>
            <a:pPr lvl="0" algn="ctr" rtl="0">
              <a:spcBef>
                <a:spcPts val="0"/>
              </a:spcBef>
              <a:buNone/>
            </a:pPr>
            <a:r>
              <a:rPr lang="en-US" b="1" dirty="0">
                <a:latin typeface="MoMAGothic-Text" pitchFamily="2" charset="0"/>
                <a:ea typeface="Verdana"/>
                <a:cs typeface="Verdana"/>
                <a:sym typeface="Verdana"/>
              </a:rPr>
              <a:t>Question 3: </a:t>
            </a:r>
            <a:r>
              <a:rPr lang="en-US" b="1" dirty="0" smtClean="0">
                <a:solidFill>
                  <a:srgbClr val="000000"/>
                </a:solidFill>
                <a:latin typeface="MoMAGothic-Text" pitchFamily="2" charset="0"/>
                <a:ea typeface="Verdana"/>
                <a:cs typeface="Verdana"/>
                <a:sym typeface="Verdana"/>
              </a:rPr>
              <a:t>How </a:t>
            </a:r>
            <a:r>
              <a:rPr lang="en-US" b="1" dirty="0">
                <a:solidFill>
                  <a:srgbClr val="000000"/>
                </a:solidFill>
                <a:latin typeface="MoMAGothic-Text" pitchFamily="2" charset="0"/>
                <a:ea typeface="Verdana"/>
                <a:cs typeface="Verdana"/>
                <a:sym typeface="Verdana"/>
              </a:rPr>
              <a:t>can we use technology to make the checkroom process more efficient and enjoyable?</a:t>
            </a:r>
          </a:p>
        </p:txBody>
      </p:sp>
      <p:sp>
        <p:nvSpPr>
          <p:cNvPr id="2" name="TextBox 1"/>
          <p:cNvSpPr txBox="1"/>
          <p:nvPr/>
        </p:nvSpPr>
        <p:spPr>
          <a:xfrm>
            <a:off x="762000" y="2286000"/>
            <a:ext cx="7543800" cy="3385542"/>
          </a:xfrm>
          <a:prstGeom prst="rect">
            <a:avLst/>
          </a:prstGeom>
          <a:noFill/>
        </p:spPr>
        <p:txBody>
          <a:bodyPr wrap="square" rtlCol="0">
            <a:spAutoFit/>
          </a:bodyPr>
          <a:lstStyle/>
          <a:p>
            <a:r>
              <a:rPr lang="en-US" sz="2000" b="1" dirty="0">
                <a:latin typeface="MoMAGothic-Text" pitchFamily="2" charset="0"/>
                <a:ea typeface="Verdana"/>
                <a:cs typeface="Verdana"/>
                <a:sym typeface="Verdana"/>
              </a:rPr>
              <a:t>Elements of test:</a:t>
            </a:r>
          </a:p>
          <a:p>
            <a:pPr marL="38100">
              <a:buSzPct val="100000"/>
            </a:pPr>
            <a:endParaRPr lang="en-US" sz="2000" b="1" dirty="0">
              <a:latin typeface="MoMAGothic-Text" pitchFamily="2" charset="0"/>
              <a:ea typeface="Verdana"/>
              <a:cs typeface="Verdana"/>
              <a:sym typeface="Verdana"/>
            </a:endParaRPr>
          </a:p>
          <a:p>
            <a:pPr marL="457200" indent="-419100">
              <a:buSzPct val="100000"/>
              <a:buFont typeface="Verdana"/>
              <a:buChar char="●"/>
            </a:pPr>
            <a:r>
              <a:rPr lang="en" sz="2000" dirty="0" smtClean="0">
                <a:latin typeface="MoMAGothic-Text" pitchFamily="2" charset="0"/>
                <a:cs typeface="Times New Roman" panose="02020603050405020304" pitchFamily="18" charset="0"/>
              </a:rPr>
              <a:t>Partner with Chexology to test their technology-based </a:t>
            </a:r>
            <a:r>
              <a:rPr lang="en" sz="2000" dirty="0">
                <a:latin typeface="MoMAGothic-Text" pitchFamily="2" charset="0"/>
                <a:cs typeface="Times New Roman" panose="02020603050405020304" pitchFamily="18" charset="0"/>
              </a:rPr>
              <a:t>approach to coat check </a:t>
            </a:r>
            <a:endParaRPr lang="en" sz="2000" dirty="0" smtClean="0">
              <a:latin typeface="MoMAGothic-Text" pitchFamily="2" charset="0"/>
              <a:cs typeface="Times New Roman" panose="02020603050405020304" pitchFamily="18" charset="0"/>
            </a:endParaRPr>
          </a:p>
          <a:p>
            <a:pPr marL="457200" indent="-419100">
              <a:buSzPct val="100000"/>
              <a:buFont typeface="Verdana"/>
              <a:buChar char="●"/>
            </a:pPr>
            <a:endParaRPr lang="en" sz="2000" dirty="0">
              <a:latin typeface="MoMAGothic-Text" pitchFamily="2" charset="0"/>
              <a:cs typeface="Times New Roman" panose="02020603050405020304" pitchFamily="18" charset="0"/>
            </a:endParaRPr>
          </a:p>
          <a:p>
            <a:pPr marL="457200" indent="-419100">
              <a:buSzPct val="100000"/>
              <a:buFont typeface="Verdana"/>
              <a:buChar char="●"/>
            </a:pPr>
            <a:r>
              <a:rPr lang="en" sz="2000" dirty="0" smtClean="0">
                <a:latin typeface="MoMAGothic-Text" pitchFamily="2" charset="0"/>
                <a:cs typeface="Times New Roman" panose="02020603050405020304" pitchFamily="18" charset="0"/>
              </a:rPr>
              <a:t>Analyse </a:t>
            </a:r>
            <a:r>
              <a:rPr lang="en" sz="2000" dirty="0">
                <a:latin typeface="MoMAGothic-Text" pitchFamily="2" charset="0"/>
                <a:cs typeface="Times New Roman" panose="02020603050405020304" pitchFamily="18" charset="0"/>
              </a:rPr>
              <a:t>and compare the data from </a:t>
            </a:r>
            <a:r>
              <a:rPr lang="en" sz="2000" dirty="0" smtClean="0">
                <a:latin typeface="MoMAGothic-Text" pitchFamily="2" charset="0"/>
                <a:cs typeface="Times New Roman" panose="02020603050405020304" pitchFamily="18" charset="0"/>
              </a:rPr>
              <a:t>a previous study with current data and Chexology’s </a:t>
            </a:r>
            <a:r>
              <a:rPr lang="en" sz="2000" dirty="0">
                <a:latin typeface="MoMAGothic-Text" pitchFamily="2" charset="0"/>
                <a:cs typeface="Times New Roman" panose="02020603050405020304" pitchFamily="18" charset="0"/>
              </a:rPr>
              <a:t>data </a:t>
            </a:r>
          </a:p>
          <a:p>
            <a:pPr marL="38100">
              <a:buSzPct val="100000"/>
            </a:pPr>
            <a:endParaRPr lang="en-US" sz="2000" dirty="0">
              <a:latin typeface="MoMAGothic-Text" pitchFamily="2" charset="0"/>
              <a:ea typeface="Verdana"/>
              <a:cs typeface="Verdana"/>
              <a:sym typeface="Verdana"/>
            </a:endParaRPr>
          </a:p>
          <a:p>
            <a:pPr marL="457200" indent="-419100">
              <a:buSzPct val="100000"/>
              <a:buFont typeface="Verdana"/>
              <a:buChar char="●"/>
            </a:pPr>
            <a:r>
              <a:rPr lang="en-US" sz="2000" dirty="0" smtClean="0">
                <a:latin typeface="MoMAGothic-Text" pitchFamily="2" charset="0"/>
                <a:ea typeface="Verdana"/>
                <a:cs typeface="Verdana"/>
                <a:sym typeface="Verdana"/>
              </a:rPr>
              <a:t>Determine whether this application of technology improves the efficiency and experience in coat check</a:t>
            </a:r>
            <a:endParaRPr lang="en-US" sz="2000" dirty="0">
              <a:latin typeface="MoMAGothic-Text" pitchFamily="2" charset="0"/>
              <a:ea typeface="Verdana"/>
              <a:cs typeface="Verdana"/>
              <a:sym typeface="Verdana"/>
            </a:endParaRPr>
          </a:p>
          <a:p>
            <a:endParaRPr lang="en-US" dirty="0"/>
          </a:p>
        </p:txBody>
      </p:sp>
    </p:spTree>
    <p:extLst>
      <p:ext uri="{BB962C8B-B14F-4D97-AF65-F5344CB8AC3E}">
        <p14:creationId xmlns:p14="http://schemas.microsoft.com/office/powerpoint/2010/main" val="37143265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059668"/>
            <a:ext cx="4572000" cy="738664"/>
          </a:xfrm>
          <a:prstGeom prst="rect">
            <a:avLst/>
          </a:prstGeom>
        </p:spPr>
        <p:txBody>
          <a:bodyPr>
            <a:spAutoFit/>
          </a:bodyPr>
          <a:lstStyle/>
          <a:p>
            <a:endParaRPr lang="en-US" dirty="0">
              <a:latin typeface="Times New Roman"/>
            </a:endParaRPr>
          </a:p>
          <a:p>
            <a:endParaRPr lang="en-US" dirty="0">
              <a:latin typeface="Times New Roman"/>
            </a:endParaRPr>
          </a:p>
          <a:p>
            <a:endParaRPr lang="en-US" dirty="0">
              <a:latin typeface="Times New Roman"/>
            </a:endParaRPr>
          </a:p>
        </p:txBody>
      </p:sp>
      <p:sp>
        <p:nvSpPr>
          <p:cNvPr id="3" name="Rectangle 2"/>
          <p:cNvSpPr/>
          <p:nvPr/>
        </p:nvSpPr>
        <p:spPr>
          <a:xfrm>
            <a:off x="2286000" y="3059668"/>
            <a:ext cx="4572000" cy="738664"/>
          </a:xfrm>
          <a:prstGeom prst="rect">
            <a:avLst/>
          </a:prstGeom>
        </p:spPr>
        <p:txBody>
          <a:bodyPr>
            <a:spAutoFit/>
          </a:bodyPr>
          <a:lstStyle/>
          <a:p>
            <a:endParaRPr lang="en-US" dirty="0"/>
          </a:p>
          <a:p>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63485814"/>
              </p:ext>
            </p:extLst>
          </p:nvPr>
        </p:nvGraphicFramePr>
        <p:xfrm>
          <a:off x="-304800" y="304800"/>
          <a:ext cx="10674054" cy="6629400"/>
        </p:xfrm>
        <a:graphic>
          <a:graphicData uri="http://schemas.openxmlformats.org/presentationml/2006/ole">
            <mc:AlternateContent xmlns:mc="http://schemas.openxmlformats.org/markup-compatibility/2006">
              <mc:Choice xmlns:v="urn:schemas-microsoft-com:vml" Requires="v">
                <p:oleObj spid="_x0000_s1036" name="Document" r:id="rId5" imgW="11570891" imgH="6067144" progId="Word.Document.12">
                  <p:embed/>
                </p:oleObj>
              </mc:Choice>
              <mc:Fallback>
                <p:oleObj name="Document" r:id="rId5" imgW="11570891" imgH="6067144" progId="Word.Document.12">
                  <p:embed/>
                  <p:pic>
                    <p:nvPicPr>
                      <p:cNvPr id="0" name=""/>
                      <p:cNvPicPr/>
                      <p:nvPr/>
                    </p:nvPicPr>
                    <p:blipFill>
                      <a:blip r:embed="rId6"/>
                      <a:stretch>
                        <a:fillRect/>
                      </a:stretch>
                    </p:blipFill>
                    <p:spPr>
                      <a:xfrm>
                        <a:off x="-304800" y="304800"/>
                        <a:ext cx="10674054" cy="6629400"/>
                      </a:xfrm>
                      <a:prstGeom prst="rect">
                        <a:avLst/>
                      </a:prstGeom>
                    </p:spPr>
                  </p:pic>
                </p:oleObj>
              </mc:Fallback>
            </mc:AlternateContent>
          </a:graphicData>
        </a:graphic>
      </p:graphicFrame>
      <p:sp>
        <p:nvSpPr>
          <p:cNvPr id="6" name="TextBox 5"/>
          <p:cNvSpPr txBox="1"/>
          <p:nvPr/>
        </p:nvSpPr>
        <p:spPr>
          <a:xfrm>
            <a:off x="381000" y="304800"/>
            <a:ext cx="8458200" cy="523220"/>
          </a:xfrm>
          <a:prstGeom prst="rect">
            <a:avLst/>
          </a:prstGeom>
          <a:noFill/>
        </p:spPr>
        <p:txBody>
          <a:bodyPr wrap="square" rtlCol="0">
            <a:spAutoFit/>
          </a:bodyPr>
          <a:lstStyle/>
          <a:p>
            <a:pPr algn="ctr"/>
            <a:r>
              <a:rPr lang="en" sz="2800" b="1" dirty="0" smtClean="0">
                <a:latin typeface="MoMAGothic-Text" pitchFamily="2" charset="0"/>
                <a:cs typeface="Times New Roman" panose="02020603050405020304" pitchFamily="18" charset="0"/>
              </a:rPr>
              <a:t>Test a technology-based approach</a:t>
            </a:r>
            <a:endParaRPr lang="en-US" sz="2800" b="1" dirty="0"/>
          </a:p>
        </p:txBody>
      </p:sp>
    </p:spTree>
    <p:extLst>
      <p:ext uri="{BB962C8B-B14F-4D97-AF65-F5344CB8AC3E}">
        <p14:creationId xmlns:p14="http://schemas.microsoft.com/office/powerpoint/2010/main" val="30395303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graphicFrame>
        <p:nvGraphicFramePr>
          <p:cNvPr id="70" name="Shape 70"/>
          <p:cNvGraphicFramePr/>
          <p:nvPr>
            <p:extLst>
              <p:ext uri="{D42A27DB-BD31-4B8C-83A1-F6EECF244321}">
                <p14:modId xmlns:p14="http://schemas.microsoft.com/office/powerpoint/2010/main" val="3615131297"/>
              </p:ext>
            </p:extLst>
          </p:nvPr>
        </p:nvGraphicFramePr>
        <p:xfrm>
          <a:off x="228600" y="1752600"/>
          <a:ext cx="8610600" cy="3650966"/>
        </p:xfrm>
        <a:graphic>
          <a:graphicData uri="http://schemas.openxmlformats.org/drawingml/2006/table">
            <a:tbl>
              <a:tblPr>
                <a:noFill/>
              </a:tblPr>
              <a:tblGrid>
                <a:gridCol w="3343711"/>
                <a:gridCol w="1773240"/>
                <a:gridCol w="1646516"/>
                <a:gridCol w="1847133"/>
              </a:tblGrid>
              <a:tr h="455474">
                <a:tc>
                  <a:txBody>
                    <a:bodyPr/>
                    <a:lstStyle/>
                    <a:p>
                      <a:pPr lvl="0" rtl="0">
                        <a:spcBef>
                          <a:spcPts val="0"/>
                        </a:spcBef>
                        <a:buNone/>
                      </a:pPr>
                      <a:r>
                        <a:rPr lang="en" sz="1900" b="1" dirty="0">
                          <a:latin typeface="MoMAGothic-Text" pitchFamily="2" charset="0"/>
                        </a:rPr>
                        <a:t>Data Metrics</a:t>
                      </a:r>
                    </a:p>
                  </a:txBody>
                  <a:tcPr marL="91425" marR="91425" marT="121900" marB="121900">
                    <a:solidFill>
                      <a:srgbClr val="CFE2F3"/>
                    </a:solidFill>
                  </a:tcPr>
                </a:tc>
                <a:tc>
                  <a:txBody>
                    <a:bodyPr/>
                    <a:lstStyle/>
                    <a:p>
                      <a:pPr lvl="0" algn="ctr" rtl="0">
                        <a:spcBef>
                          <a:spcPts val="0"/>
                        </a:spcBef>
                        <a:buNone/>
                      </a:pPr>
                      <a:r>
                        <a:rPr lang="en" sz="1900" b="1" dirty="0" smtClean="0">
                          <a:latin typeface="MoMAGothic-Text" pitchFamily="2" charset="0"/>
                        </a:rPr>
                        <a:t>MoMA (Winter)</a:t>
                      </a:r>
                      <a:endParaRPr lang="en" sz="1900" b="1" dirty="0">
                        <a:latin typeface="MoMAGothic-Text" pitchFamily="2" charset="0"/>
                      </a:endParaRPr>
                    </a:p>
                  </a:txBody>
                  <a:tcPr marL="91425" marR="91425" marT="121900" marB="121900">
                    <a:solidFill>
                      <a:srgbClr val="CFE2F3"/>
                    </a:solidFill>
                  </a:tcPr>
                </a:tc>
                <a:tc>
                  <a:txBody>
                    <a:bodyPr/>
                    <a:lstStyle/>
                    <a:p>
                      <a:pPr lvl="0" algn="ctr" rtl="0">
                        <a:spcBef>
                          <a:spcPts val="0"/>
                        </a:spcBef>
                        <a:buNone/>
                      </a:pPr>
                      <a:r>
                        <a:rPr lang="en" sz="1900" b="1" dirty="0" smtClean="0">
                          <a:latin typeface="MoMAGothic-Text" pitchFamily="2" charset="0"/>
                        </a:rPr>
                        <a:t>MoMA (Spring)</a:t>
                      </a:r>
                      <a:endParaRPr lang="en" sz="1900" b="1" dirty="0">
                        <a:latin typeface="MoMAGothic-Text" pitchFamily="2" charset="0"/>
                      </a:endParaRPr>
                    </a:p>
                  </a:txBody>
                  <a:tcPr marL="91425" marR="91425" marT="121900" marB="121900">
                    <a:solidFill>
                      <a:srgbClr val="CFE2F3"/>
                    </a:solidFill>
                  </a:tcPr>
                </a:tc>
                <a:tc>
                  <a:txBody>
                    <a:bodyPr/>
                    <a:lstStyle/>
                    <a:p>
                      <a:pPr lvl="0" algn="ctr" rtl="0">
                        <a:spcBef>
                          <a:spcPts val="0"/>
                        </a:spcBef>
                        <a:buNone/>
                      </a:pPr>
                      <a:r>
                        <a:rPr lang="en" sz="1900" b="1" dirty="0" smtClean="0">
                          <a:latin typeface="MoMAGothic-Text" pitchFamily="2" charset="0"/>
                        </a:rPr>
                        <a:t>Chexology</a:t>
                      </a:r>
                    </a:p>
                    <a:p>
                      <a:pPr lvl="0" algn="ctr" rtl="0">
                        <a:spcBef>
                          <a:spcPts val="0"/>
                        </a:spcBef>
                        <a:buNone/>
                      </a:pPr>
                      <a:r>
                        <a:rPr lang="en" sz="1900" b="1" dirty="0" smtClean="0">
                          <a:latin typeface="MoMAGothic-Text" pitchFamily="2" charset="0"/>
                        </a:rPr>
                        <a:t>(Spring)</a:t>
                      </a:r>
                      <a:endParaRPr lang="en" sz="1900" b="1" dirty="0">
                        <a:latin typeface="MoMAGothic-Text" pitchFamily="2" charset="0"/>
                      </a:endParaRPr>
                    </a:p>
                  </a:txBody>
                  <a:tcPr marL="91425" marR="91425" marT="121900" marB="121900">
                    <a:solidFill>
                      <a:srgbClr val="CFE2F3"/>
                    </a:solidFill>
                  </a:tcPr>
                </a:tc>
              </a:tr>
              <a:tr h="390401">
                <a:tc>
                  <a:txBody>
                    <a:bodyPr/>
                    <a:lstStyle/>
                    <a:p>
                      <a:pPr lvl="0" rtl="0">
                        <a:spcBef>
                          <a:spcPts val="0"/>
                        </a:spcBef>
                        <a:buNone/>
                      </a:pPr>
                      <a:r>
                        <a:rPr lang="en" dirty="0">
                          <a:solidFill>
                            <a:srgbClr val="000000"/>
                          </a:solidFill>
                          <a:latin typeface="MoMAGothic-Text" pitchFamily="2" charset="0"/>
                        </a:rPr>
                        <a:t>Check in Cycle</a:t>
                      </a: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0:00:53</a:t>
                      </a:r>
                    </a:p>
                  </a:txBody>
                  <a:tcPr marL="91425" marR="91425" marT="121900" marB="121900"/>
                </a:tc>
                <a:tc>
                  <a:txBody>
                    <a:bodyPr/>
                    <a:lstStyle/>
                    <a:p>
                      <a:pPr lvl="0" algn="ctr" rtl="0">
                        <a:spcBef>
                          <a:spcPts val="0"/>
                        </a:spcBef>
                        <a:buNone/>
                      </a:pPr>
                      <a:r>
                        <a:rPr lang="en">
                          <a:solidFill>
                            <a:srgbClr val="000000"/>
                          </a:solidFill>
                          <a:latin typeface="MoMAGothic-Text" pitchFamily="2" charset="0"/>
                        </a:rPr>
                        <a:t>0:00:45</a:t>
                      </a:r>
                    </a:p>
                  </a:txBody>
                  <a:tcPr marL="91425" marR="91425" marT="121900" marB="121900"/>
                </a:tc>
                <a:tc>
                  <a:txBody>
                    <a:bodyPr/>
                    <a:lstStyle/>
                    <a:p>
                      <a:pPr lvl="0" algn="ctr" rtl="0">
                        <a:spcBef>
                          <a:spcPts val="0"/>
                        </a:spcBef>
                        <a:buNone/>
                      </a:pPr>
                      <a:r>
                        <a:rPr lang="en">
                          <a:solidFill>
                            <a:srgbClr val="000000"/>
                          </a:solidFill>
                          <a:latin typeface="MoMAGothic-Text" pitchFamily="2" charset="0"/>
                        </a:rPr>
                        <a:t>0:00:26</a:t>
                      </a:r>
                    </a:p>
                  </a:txBody>
                  <a:tcPr marL="91425" marR="91425" marT="121900" marB="121900"/>
                </a:tc>
              </a:tr>
              <a:tr h="390401">
                <a:tc>
                  <a:txBody>
                    <a:bodyPr/>
                    <a:lstStyle/>
                    <a:p>
                      <a:pPr lvl="0" rtl="0">
                        <a:spcBef>
                          <a:spcPts val="0"/>
                        </a:spcBef>
                        <a:buNone/>
                      </a:pPr>
                      <a:r>
                        <a:rPr lang="en" dirty="0">
                          <a:solidFill>
                            <a:srgbClr val="000000"/>
                          </a:solidFill>
                          <a:latin typeface="MoMAGothic-Text" pitchFamily="2" charset="0"/>
                        </a:rPr>
                        <a:t>Check out Cycle</a:t>
                      </a: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0:00:44</a:t>
                      </a: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0:00:24</a:t>
                      </a:r>
                    </a:p>
                  </a:txBody>
                  <a:tcPr marL="91425" marR="91425" marT="121900" marB="121900"/>
                </a:tc>
                <a:tc>
                  <a:txBody>
                    <a:bodyPr/>
                    <a:lstStyle/>
                    <a:p>
                      <a:pPr lvl="0" algn="ctr" rtl="0">
                        <a:spcBef>
                          <a:spcPts val="0"/>
                        </a:spcBef>
                        <a:buNone/>
                      </a:pPr>
                      <a:r>
                        <a:rPr lang="en">
                          <a:solidFill>
                            <a:srgbClr val="000000"/>
                          </a:solidFill>
                          <a:latin typeface="MoMAGothic-Text" pitchFamily="2" charset="0"/>
                        </a:rPr>
                        <a:t>0:00:18</a:t>
                      </a:r>
                    </a:p>
                  </a:txBody>
                  <a:tcPr marL="91425" marR="91425" marT="121900" marB="121900"/>
                </a:tc>
              </a:tr>
              <a:tr h="390401">
                <a:tc>
                  <a:txBody>
                    <a:bodyPr/>
                    <a:lstStyle/>
                    <a:p>
                      <a:pPr lvl="0" rtl="0">
                        <a:spcBef>
                          <a:spcPts val="0"/>
                        </a:spcBef>
                        <a:buNone/>
                      </a:pPr>
                      <a:r>
                        <a:rPr lang="en" dirty="0">
                          <a:solidFill>
                            <a:srgbClr val="000000"/>
                          </a:solidFill>
                          <a:latin typeface="MoMAGothic-Text" pitchFamily="2" charset="0"/>
                        </a:rPr>
                        <a:t>Length of stay in MoMA</a:t>
                      </a: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1:30:00</a:t>
                      </a: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1:38:13</a:t>
                      </a:r>
                    </a:p>
                  </a:txBody>
                  <a:tcPr marL="91425" marR="91425" marT="121900" marB="121900"/>
                </a:tc>
                <a:tc>
                  <a:txBody>
                    <a:bodyPr/>
                    <a:lstStyle/>
                    <a:p>
                      <a:pPr lvl="0" algn="ctr" rtl="0">
                        <a:spcBef>
                          <a:spcPts val="0"/>
                        </a:spcBef>
                        <a:buClr>
                          <a:schemeClr val="dk1"/>
                        </a:buClr>
                        <a:buSzPct val="78571"/>
                        <a:buFont typeface="Arial"/>
                        <a:buNone/>
                      </a:pPr>
                      <a:r>
                        <a:rPr lang="en">
                          <a:solidFill>
                            <a:srgbClr val="000000"/>
                          </a:solidFill>
                          <a:latin typeface="MoMAGothic-Text" pitchFamily="2" charset="0"/>
                        </a:rPr>
                        <a:t>1:28:00</a:t>
                      </a:r>
                    </a:p>
                  </a:txBody>
                  <a:tcPr marL="91425" marR="91425" marT="121900" marB="121900"/>
                </a:tc>
              </a:tr>
              <a:tr h="542246">
                <a:tc>
                  <a:txBody>
                    <a:bodyPr/>
                    <a:lstStyle/>
                    <a:p>
                      <a:pPr lvl="0" rtl="0">
                        <a:spcBef>
                          <a:spcPts val="0"/>
                        </a:spcBef>
                        <a:buClr>
                          <a:srgbClr val="000000"/>
                        </a:buClr>
                        <a:buSzPct val="78571"/>
                        <a:buFont typeface="Arial"/>
                        <a:buNone/>
                      </a:pPr>
                      <a:r>
                        <a:rPr lang="en" dirty="0">
                          <a:solidFill>
                            <a:srgbClr val="000000"/>
                          </a:solidFill>
                          <a:latin typeface="MoMAGothic-Text" pitchFamily="2" charset="0"/>
                        </a:rPr>
                        <a:t>Number of items dropped off</a:t>
                      </a:r>
                    </a:p>
                  </a:txBody>
                  <a:tcPr marL="91425" marR="91425" marT="121900" marB="121900"/>
                </a:tc>
                <a:tc>
                  <a:txBody>
                    <a:bodyPr/>
                    <a:lstStyle/>
                    <a:p>
                      <a:pPr lvl="0" algn="ctr" rtl="0">
                        <a:spcBef>
                          <a:spcPts val="0"/>
                        </a:spcBef>
                        <a:buClr>
                          <a:schemeClr val="dk1"/>
                        </a:buClr>
                        <a:buSzPct val="78571"/>
                        <a:buFont typeface="Arial"/>
                        <a:buNone/>
                      </a:pPr>
                      <a:r>
                        <a:rPr lang="en" dirty="0">
                          <a:solidFill>
                            <a:srgbClr val="000000"/>
                          </a:solidFill>
                          <a:latin typeface="MoMAGothic-Text" pitchFamily="2" charset="0"/>
                        </a:rPr>
                        <a:t>-</a:t>
                      </a:r>
                    </a:p>
                  </a:txBody>
                  <a:tcPr marL="91425" marR="91425" marT="121900" marB="121900"/>
                </a:tc>
                <a:tc>
                  <a:txBody>
                    <a:bodyPr/>
                    <a:lstStyle/>
                    <a:p>
                      <a:pPr lvl="0" algn="ctr" rtl="0">
                        <a:spcBef>
                          <a:spcPts val="0"/>
                        </a:spcBef>
                        <a:buClr>
                          <a:schemeClr val="dk1"/>
                        </a:buClr>
                        <a:buSzPct val="78571"/>
                        <a:buFont typeface="Arial"/>
                        <a:buNone/>
                      </a:pPr>
                      <a:r>
                        <a:rPr lang="en">
                          <a:solidFill>
                            <a:srgbClr val="000000"/>
                          </a:solidFill>
                          <a:latin typeface="MoMAGothic-Text" pitchFamily="2" charset="0"/>
                        </a:rPr>
                        <a:t>-</a:t>
                      </a: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4055​­</a:t>
                      </a:r>
                    </a:p>
                  </a:txBody>
                  <a:tcPr marL="91425" marR="91425" marT="121900" marB="121900"/>
                </a:tc>
              </a:tr>
              <a:tr h="390401">
                <a:tc>
                  <a:txBody>
                    <a:bodyPr/>
                    <a:lstStyle/>
                    <a:p>
                      <a:pPr lvl="0" rtl="0">
                        <a:spcBef>
                          <a:spcPts val="0"/>
                        </a:spcBef>
                        <a:buNone/>
                      </a:pPr>
                      <a:r>
                        <a:rPr lang="en">
                          <a:solidFill>
                            <a:srgbClr val="000000"/>
                          </a:solidFill>
                          <a:latin typeface="MoMAGothic-Text" pitchFamily="2" charset="0"/>
                        </a:rPr>
                        <a:t>Phone Numbers collected</a:t>
                      </a:r>
                    </a:p>
                  </a:txBody>
                  <a:tcPr marL="91425" marR="91425" marT="121900" marB="121900"/>
                </a:tc>
                <a:tc>
                  <a:txBody>
                    <a:bodyPr/>
                    <a:lstStyle/>
                    <a:p>
                      <a:pPr lvl="0" algn="ctr" rtl="0">
                        <a:spcBef>
                          <a:spcPts val="0"/>
                        </a:spcBef>
                        <a:buClr>
                          <a:schemeClr val="dk1"/>
                        </a:buClr>
                        <a:buSzPct val="78571"/>
                        <a:buFont typeface="Arial"/>
                        <a:buNone/>
                      </a:pPr>
                      <a:r>
                        <a:rPr lang="en" dirty="0">
                          <a:solidFill>
                            <a:srgbClr val="000000"/>
                          </a:solidFill>
                          <a:latin typeface="MoMAGothic-Text" pitchFamily="2" charset="0"/>
                        </a:rPr>
                        <a:t>-</a:t>
                      </a:r>
                    </a:p>
                  </a:txBody>
                  <a:tcPr marL="91425" marR="91425" marT="121900" marB="121900"/>
                </a:tc>
                <a:tc>
                  <a:txBody>
                    <a:bodyPr/>
                    <a:lstStyle/>
                    <a:p>
                      <a:pPr lvl="0" algn="ctr" rtl="0">
                        <a:spcBef>
                          <a:spcPts val="0"/>
                        </a:spcBef>
                        <a:buClr>
                          <a:schemeClr val="dk1"/>
                        </a:buClr>
                        <a:buSzPct val="78571"/>
                        <a:buFont typeface="Arial"/>
                        <a:buNone/>
                      </a:pPr>
                      <a:r>
                        <a:rPr lang="en" dirty="0">
                          <a:solidFill>
                            <a:srgbClr val="000000"/>
                          </a:solidFill>
                          <a:latin typeface="MoMAGothic-Text" pitchFamily="2" charset="0"/>
                        </a:rPr>
                        <a:t>-</a:t>
                      </a:r>
                    </a:p>
                  </a:txBody>
                  <a:tcPr marL="91425" marR="91425" marT="121900" marB="121900"/>
                </a:tc>
                <a:tc>
                  <a:txBody>
                    <a:bodyPr/>
                    <a:lstStyle/>
                    <a:p>
                      <a:pPr lvl="0" algn="ctr" rtl="0">
                        <a:spcBef>
                          <a:spcPts val="0"/>
                        </a:spcBef>
                        <a:buClr>
                          <a:srgbClr val="000000"/>
                        </a:buClr>
                        <a:buSzPct val="78571"/>
                        <a:buFont typeface="Arial"/>
                        <a:buNone/>
                      </a:pPr>
                      <a:r>
                        <a:rPr lang="en" dirty="0">
                          <a:solidFill>
                            <a:srgbClr val="000000"/>
                          </a:solidFill>
                          <a:latin typeface="MoMAGothic-Text" pitchFamily="2" charset="0"/>
                        </a:rPr>
                        <a:t>1062​­ (26%)</a:t>
                      </a:r>
                    </a:p>
                  </a:txBody>
                  <a:tcPr marL="91425" marR="91425" marT="121900" marB="121900"/>
                </a:tc>
              </a:tr>
              <a:tr h="390401">
                <a:tc>
                  <a:txBody>
                    <a:bodyPr/>
                    <a:lstStyle/>
                    <a:p>
                      <a:pPr lvl="0" rtl="0">
                        <a:spcBef>
                          <a:spcPts val="0"/>
                        </a:spcBef>
                        <a:buNone/>
                      </a:pPr>
                      <a:r>
                        <a:rPr lang="en">
                          <a:solidFill>
                            <a:srgbClr val="000000"/>
                          </a:solidFill>
                          <a:latin typeface="MoMAGothic-Text" pitchFamily="2" charset="0"/>
                        </a:rPr>
                        <a:t>Weather</a:t>
                      </a:r>
                    </a:p>
                  </a:txBody>
                  <a:tcPr marL="91425" marR="91425" marT="121900" marB="121900"/>
                </a:tc>
                <a:tc>
                  <a:txBody>
                    <a:bodyPr/>
                    <a:lstStyle/>
                    <a:p>
                      <a:pPr lvl="0" algn="ctr" rtl="0">
                        <a:spcBef>
                          <a:spcPts val="0"/>
                        </a:spcBef>
                        <a:buNone/>
                      </a:pPr>
                      <a:r>
                        <a:rPr lang="en" dirty="0" smtClean="0">
                          <a:solidFill>
                            <a:srgbClr val="000000"/>
                          </a:solidFill>
                          <a:latin typeface="MoMAGothic-Text" pitchFamily="2" charset="0"/>
                        </a:rPr>
                        <a:t>Cold</a:t>
                      </a:r>
                      <a:endParaRPr lang="en" dirty="0">
                        <a:solidFill>
                          <a:srgbClr val="000000"/>
                        </a:solidFill>
                        <a:latin typeface="MoMAGothic-Text" pitchFamily="2" charset="0"/>
                      </a:endParaRPr>
                    </a:p>
                  </a:txBody>
                  <a:tcPr marL="91425" marR="91425" marT="121900" marB="121900"/>
                </a:tc>
                <a:tc>
                  <a:txBody>
                    <a:bodyPr/>
                    <a:lstStyle/>
                    <a:p>
                      <a:pPr lvl="0" algn="ctr" rtl="0">
                        <a:spcBef>
                          <a:spcPts val="0"/>
                        </a:spcBef>
                        <a:buNone/>
                      </a:pPr>
                      <a:r>
                        <a:rPr lang="en" dirty="0" smtClean="0">
                          <a:solidFill>
                            <a:srgbClr val="000000"/>
                          </a:solidFill>
                          <a:latin typeface="MoMAGothic-Text" pitchFamily="2" charset="0"/>
                        </a:rPr>
                        <a:t>Rain</a:t>
                      </a:r>
                      <a:endParaRPr lang="en" dirty="0">
                        <a:solidFill>
                          <a:srgbClr val="000000"/>
                        </a:solidFill>
                        <a:latin typeface="MoMAGothic-Text" pitchFamily="2" charset="0"/>
                      </a:endParaRPr>
                    </a:p>
                  </a:txBody>
                  <a:tcPr marL="91425" marR="91425" marT="121900" marB="121900"/>
                </a:tc>
                <a:tc>
                  <a:txBody>
                    <a:bodyPr/>
                    <a:lstStyle/>
                    <a:p>
                      <a:pPr lvl="0" algn="ctr" rtl="0">
                        <a:spcBef>
                          <a:spcPts val="0"/>
                        </a:spcBef>
                        <a:buNone/>
                      </a:pPr>
                      <a:r>
                        <a:rPr lang="en" dirty="0">
                          <a:solidFill>
                            <a:srgbClr val="000000"/>
                          </a:solidFill>
                          <a:latin typeface="MoMAGothic-Text" pitchFamily="2" charset="0"/>
                        </a:rPr>
                        <a:t>Spring / Sunny</a:t>
                      </a:r>
                    </a:p>
                  </a:txBody>
                  <a:tcPr marL="91425" marR="91425" marT="121900" marB="121900"/>
                </a:tc>
              </a:tr>
            </a:tbl>
          </a:graphicData>
        </a:graphic>
      </p:graphicFrame>
      <p:sp>
        <p:nvSpPr>
          <p:cNvPr id="2" name="TextBox 1"/>
          <p:cNvSpPr txBox="1"/>
          <p:nvPr/>
        </p:nvSpPr>
        <p:spPr>
          <a:xfrm>
            <a:off x="139700" y="304800"/>
            <a:ext cx="8991600" cy="523220"/>
          </a:xfrm>
          <a:prstGeom prst="rect">
            <a:avLst/>
          </a:prstGeom>
          <a:noFill/>
        </p:spPr>
        <p:txBody>
          <a:bodyPr wrap="square" rtlCol="0">
            <a:spAutoFit/>
          </a:bodyPr>
          <a:lstStyle/>
          <a:p>
            <a:pPr algn="ctr"/>
            <a:r>
              <a:rPr lang="en" sz="2800" b="1" dirty="0">
                <a:solidFill>
                  <a:schemeClr val="tx1"/>
                </a:solidFill>
                <a:latin typeface="MoMAGothic-Text" pitchFamily="2" charset="0"/>
                <a:cs typeface="Times New Roman" panose="02020603050405020304" pitchFamily="18" charset="0"/>
              </a:rPr>
              <a:t>Analyse and compare </a:t>
            </a:r>
            <a:r>
              <a:rPr lang="en" sz="2800" b="1" dirty="0" smtClean="0">
                <a:solidFill>
                  <a:schemeClr val="tx1"/>
                </a:solidFill>
                <a:latin typeface="MoMAGothic-Text" pitchFamily="2" charset="0"/>
                <a:cs typeface="Times New Roman" panose="02020603050405020304" pitchFamily="18" charset="0"/>
              </a:rPr>
              <a:t>data</a:t>
            </a:r>
            <a:endParaRPr lang="en-US" sz="2800" b="1" dirty="0"/>
          </a:p>
        </p:txBody>
      </p:sp>
    </p:spTree>
    <p:extLst>
      <p:ext uri="{BB962C8B-B14F-4D97-AF65-F5344CB8AC3E}">
        <p14:creationId xmlns:p14="http://schemas.microsoft.com/office/powerpoint/2010/main" val="5071956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2" name="TextBox 1"/>
          <p:cNvSpPr txBox="1"/>
          <p:nvPr/>
        </p:nvSpPr>
        <p:spPr>
          <a:xfrm>
            <a:off x="381000" y="914400"/>
            <a:ext cx="8534400" cy="2677656"/>
          </a:xfrm>
          <a:prstGeom prst="rect">
            <a:avLst/>
          </a:prstGeom>
          <a:noFill/>
        </p:spPr>
        <p:txBody>
          <a:bodyPr wrap="square" rtlCol="0">
            <a:spAutoFit/>
          </a:bodyPr>
          <a:lstStyle/>
          <a:p>
            <a:pPr marL="342900" indent="-342900">
              <a:buFont typeface="Arial"/>
              <a:buChar char="•"/>
            </a:pPr>
            <a:r>
              <a:rPr lang="en-US" sz="2000" dirty="0" smtClean="0">
                <a:latin typeface="MoMAGothic-Text" pitchFamily="2" charset="0"/>
                <a:cs typeface="Times New Roman" panose="02020603050405020304" pitchFamily="18" charset="0"/>
              </a:rPr>
              <a:t>Mixed reactions from the visitors, both positive and skeptical:</a:t>
            </a:r>
          </a:p>
          <a:p>
            <a:pPr marL="457200" lvl="1"/>
            <a:r>
              <a:rPr lang="en" dirty="0">
                <a:latin typeface="MoMAGothic-Text" pitchFamily="2" charset="0"/>
                <a:cs typeface="Times New Roman" panose="02020603050405020304" pitchFamily="18" charset="0"/>
              </a:rPr>
              <a:t>“Easy check in and check out.”</a:t>
            </a:r>
          </a:p>
          <a:p>
            <a:pPr marL="457200" lvl="1"/>
            <a:r>
              <a:rPr lang="en" dirty="0">
                <a:latin typeface="MoMAGothic-Text" pitchFamily="2" charset="0"/>
                <a:cs typeface="Times New Roman" panose="02020603050405020304" pitchFamily="18" charset="0"/>
              </a:rPr>
              <a:t>“Hey, look! It took a picture of me. Cool!”</a:t>
            </a:r>
          </a:p>
          <a:p>
            <a:pPr marL="457200" lvl="1"/>
            <a:r>
              <a:rPr lang="en" dirty="0">
                <a:latin typeface="MoMAGothic-Text" pitchFamily="2" charset="0"/>
                <a:cs typeface="Times New Roman" panose="02020603050405020304" pitchFamily="18" charset="0"/>
              </a:rPr>
              <a:t>“This is my first time at MoMA. Excited about the technology</a:t>
            </a:r>
            <a:r>
              <a:rPr lang="en" dirty="0" smtClean="0">
                <a:latin typeface="MoMAGothic-Text" pitchFamily="2" charset="0"/>
                <a:cs typeface="Times New Roman" panose="02020603050405020304" pitchFamily="18" charset="0"/>
              </a:rPr>
              <a:t>.”</a:t>
            </a:r>
          </a:p>
          <a:p>
            <a:pPr marL="457200" lvl="1"/>
            <a:r>
              <a:rPr lang="en" dirty="0">
                <a:latin typeface="MoMAGothic-Text" pitchFamily="2" charset="0"/>
                <a:cs typeface="Times New Roman" panose="02020603050405020304" pitchFamily="18" charset="0"/>
              </a:rPr>
              <a:t>“The old system worked fine.”</a:t>
            </a:r>
          </a:p>
          <a:p>
            <a:pPr marL="457200" lvl="1"/>
            <a:r>
              <a:rPr lang="en" dirty="0">
                <a:latin typeface="MoMAGothic-Text" pitchFamily="2" charset="0"/>
                <a:cs typeface="Times New Roman" panose="02020603050405020304" pitchFamily="18" charset="0"/>
              </a:rPr>
              <a:t>“I can’t remember my phone number.”</a:t>
            </a:r>
          </a:p>
          <a:p>
            <a:pPr marL="457200" lvl="1"/>
            <a:r>
              <a:rPr lang="en" dirty="0">
                <a:latin typeface="MoMAGothic-Text" pitchFamily="2" charset="0"/>
                <a:cs typeface="Times New Roman" panose="02020603050405020304" pitchFamily="18" charset="0"/>
              </a:rPr>
              <a:t>“I’m not sure which line to go to</a:t>
            </a:r>
            <a:r>
              <a:rPr lang="en" dirty="0" smtClean="0">
                <a:latin typeface="MoMAGothic-Text" pitchFamily="2" charset="0"/>
                <a:cs typeface="Times New Roman" panose="02020603050405020304" pitchFamily="18" charset="0"/>
              </a:rPr>
              <a:t>.”</a:t>
            </a:r>
            <a:endParaRPr lang="en-US" dirty="0" smtClean="0">
              <a:latin typeface="MoMAGothic-Text" pitchFamily="2" charset="0"/>
              <a:cs typeface="Times New Roman" panose="02020603050405020304" pitchFamily="18" charset="0"/>
            </a:endParaRPr>
          </a:p>
          <a:p>
            <a:pPr marL="457200" lvl="1"/>
            <a:endParaRPr lang="en-US" sz="1800" dirty="0" smtClean="0">
              <a:latin typeface="MoMAGothic-Text" pitchFamily="2" charset="0"/>
              <a:cs typeface="Times New Roman" panose="02020603050405020304" pitchFamily="18" charset="0"/>
            </a:endParaRPr>
          </a:p>
          <a:p>
            <a:pPr marL="742950" lvl="1" indent="-285750">
              <a:buFont typeface="Arial" panose="020B0604020202020204" pitchFamily="34" charset="0"/>
              <a:buChar char="•"/>
            </a:pPr>
            <a:endParaRPr lang="en" sz="1800" dirty="0" smtClean="0">
              <a:latin typeface="MoMAGothic-Text" pitchFamily="2" charset="0"/>
              <a:cs typeface="Times New Roman" panose="02020603050405020304" pitchFamily="18" charset="0"/>
            </a:endParaRPr>
          </a:p>
          <a:p>
            <a:pPr marL="457200" lvl="1"/>
            <a:endParaRPr lang="en" dirty="0">
              <a:latin typeface="MoMAGothic-Text" pitchFamily="2" charset="0"/>
              <a:cs typeface="Times New Roman" panose="02020603050405020304" pitchFamily="18" charset="0"/>
            </a:endParaRPr>
          </a:p>
          <a:p>
            <a:pPr marL="742950" lvl="1" indent="-285750">
              <a:buFont typeface="Arial" panose="020B0604020202020204" pitchFamily="34" charset="0"/>
              <a:buChar char="•"/>
            </a:pPr>
            <a:endParaRPr lang="en" dirty="0"/>
          </a:p>
        </p:txBody>
      </p:sp>
      <p:sp>
        <p:nvSpPr>
          <p:cNvPr id="3" name="Title 2"/>
          <p:cNvSpPr>
            <a:spLocks noGrp="1"/>
          </p:cNvSpPr>
          <p:nvPr>
            <p:ph type="title"/>
          </p:nvPr>
        </p:nvSpPr>
        <p:spPr>
          <a:xfrm>
            <a:off x="304800" y="228600"/>
            <a:ext cx="8520599" cy="763598"/>
          </a:xfrm>
        </p:spPr>
        <p:txBody>
          <a:bodyPr/>
          <a:lstStyle/>
          <a:p>
            <a:pPr algn="ctr"/>
            <a:r>
              <a:rPr lang="en-US" b="1" dirty="0" smtClean="0">
                <a:latin typeface="MoMAGothic-Text" pitchFamily="2" charset="0"/>
              </a:rPr>
              <a:t>Observation and Data Results</a:t>
            </a:r>
            <a:endParaRPr lang="en-US" b="1" dirty="0">
              <a:latin typeface="MoMAGothic-Text" pitchFamily="2" charset="0"/>
            </a:endParaRPr>
          </a:p>
        </p:txBody>
      </p:sp>
      <p:sp>
        <p:nvSpPr>
          <p:cNvPr id="4" name="TextBox 3"/>
          <p:cNvSpPr txBox="1"/>
          <p:nvPr/>
        </p:nvSpPr>
        <p:spPr>
          <a:xfrm>
            <a:off x="0" y="2810470"/>
            <a:ext cx="6324600" cy="923330"/>
          </a:xfrm>
          <a:prstGeom prst="rect">
            <a:avLst/>
          </a:prstGeom>
          <a:noFill/>
        </p:spPr>
        <p:txBody>
          <a:bodyPr wrap="square" rtlCol="0">
            <a:spAutoFit/>
          </a:bodyPr>
          <a:lstStyle/>
          <a:p>
            <a:pPr marL="742950" lvl="1" indent="-285750">
              <a:buFont typeface="Arial"/>
              <a:buChar char="•"/>
            </a:pPr>
            <a:r>
              <a:rPr lang="en-US" sz="2000" dirty="0">
                <a:latin typeface="MoMAGothic-Text" pitchFamily="2" charset="0"/>
                <a:cs typeface="Times New Roman" panose="02020603050405020304" pitchFamily="18" charset="0"/>
              </a:rPr>
              <a:t>Tracking</a:t>
            </a:r>
          </a:p>
          <a:p>
            <a:pPr marL="742950" lvl="1" indent="-285750">
              <a:buFont typeface="Arial"/>
              <a:buChar char="•"/>
            </a:pPr>
            <a:r>
              <a:rPr lang="en-US" sz="2000" dirty="0">
                <a:latin typeface="MoMAGothic-Text" pitchFamily="2" charset="0"/>
                <a:cs typeface="Times New Roman" panose="02020603050405020304" pitchFamily="18" charset="0"/>
              </a:rPr>
              <a:t>Security</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77" y="3515029"/>
            <a:ext cx="8208923" cy="3495371"/>
          </a:xfrm>
          <a:prstGeom prst="rect">
            <a:avLst/>
          </a:prstGeom>
        </p:spPr>
      </p:pic>
    </p:spTree>
    <p:extLst>
      <p:ext uri="{BB962C8B-B14F-4D97-AF65-F5344CB8AC3E}">
        <p14:creationId xmlns:p14="http://schemas.microsoft.com/office/powerpoint/2010/main" val="10609514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body" idx="1"/>
          </p:nvPr>
        </p:nvSpPr>
        <p:spPr>
          <a:xfrm>
            <a:off x="228600" y="914400"/>
            <a:ext cx="4191000" cy="2057400"/>
          </a:xfrm>
          <a:prstGeom prst="rect">
            <a:avLst/>
          </a:prstGeom>
        </p:spPr>
        <p:txBody>
          <a:bodyPr lIns="91425" tIns="91425" rIns="91425" bIns="91425" anchor="t" anchorCtr="0">
            <a:noAutofit/>
          </a:bodyPr>
          <a:lstStyle/>
          <a:p>
            <a:pPr marL="762000" lvl="0" indent="-342900" rtl="0">
              <a:lnSpc>
                <a:spcPct val="150000"/>
              </a:lnSpc>
              <a:spcBef>
                <a:spcPts val="0"/>
              </a:spcBef>
              <a:buSzPct val="100000"/>
              <a:buFont typeface="Arial" panose="020B0604020202020204" pitchFamily="34" charset="0"/>
              <a:buChar char="•"/>
            </a:pPr>
            <a:r>
              <a:rPr lang="en" sz="2000" dirty="0" smtClean="0">
                <a:solidFill>
                  <a:srgbClr val="000000"/>
                </a:solidFill>
                <a:latin typeface="MoMAGothic-Text" pitchFamily="2" charset="0"/>
                <a:cs typeface="Times New Roman" panose="02020603050405020304" pitchFamily="18" charset="0"/>
              </a:rPr>
              <a:t> Continue to explore alternate conveyor options</a:t>
            </a:r>
            <a:endParaRPr lang="en" sz="2000" dirty="0">
              <a:solidFill>
                <a:srgbClr val="000000"/>
              </a:solidFill>
              <a:latin typeface="MoMAGothic-Text" pitchFamily="2" charset="0"/>
              <a:cs typeface="Times New Roman" panose="02020603050405020304" pitchFamily="18" charset="0"/>
            </a:endParaRPr>
          </a:p>
          <a:p>
            <a:pPr marL="762000" indent="-342900">
              <a:lnSpc>
                <a:spcPct val="150000"/>
              </a:lnSpc>
              <a:buSzPct val="100000"/>
              <a:buFont typeface="Arial" panose="020B0604020202020204" pitchFamily="34" charset="0"/>
              <a:buChar char="•"/>
            </a:pPr>
            <a:r>
              <a:rPr lang="en" sz="2000" dirty="0" smtClean="0">
                <a:solidFill>
                  <a:srgbClr val="000000"/>
                </a:solidFill>
                <a:latin typeface="MoMAGothic-Text" pitchFamily="2" charset="0"/>
                <a:cs typeface="Times New Roman" panose="02020603050405020304" pitchFamily="18" charset="0"/>
              </a:rPr>
              <a:t>Plan additional </a:t>
            </a:r>
            <a:r>
              <a:rPr lang="en-US" sz="2000" dirty="0" smtClean="0">
                <a:solidFill>
                  <a:srgbClr val="000000"/>
                </a:solidFill>
                <a:latin typeface="MoMAGothic-Text" pitchFamily="2" charset="0"/>
                <a:cs typeface="Times New Roman" panose="02020603050405020304" pitchFamily="18" charset="0"/>
              </a:rPr>
              <a:t>tests using technology</a:t>
            </a:r>
            <a:endParaRPr lang="en" sz="2000" dirty="0">
              <a:solidFill>
                <a:srgbClr val="000000"/>
              </a:solidFill>
              <a:latin typeface="MoMAGothic-Text" pitchFamily="2" charset="0"/>
              <a:cs typeface="Times New Roman" panose="02020603050405020304" pitchFamily="18" charset="0"/>
            </a:endParaRPr>
          </a:p>
        </p:txBody>
      </p:sp>
      <p:sp>
        <p:nvSpPr>
          <p:cNvPr id="2" name="Title 1"/>
          <p:cNvSpPr>
            <a:spLocks noGrp="1"/>
          </p:cNvSpPr>
          <p:nvPr>
            <p:ph type="title"/>
          </p:nvPr>
        </p:nvSpPr>
        <p:spPr>
          <a:xfrm>
            <a:off x="311701" y="150802"/>
            <a:ext cx="8520599" cy="763598"/>
          </a:xfrm>
        </p:spPr>
        <p:txBody>
          <a:bodyPr/>
          <a:lstStyle/>
          <a:p>
            <a:pPr algn="ctr"/>
            <a:r>
              <a:rPr lang="en-US" b="1" dirty="0" smtClean="0">
                <a:latin typeface="MoMAGothic-Text" pitchFamily="2" charset="0"/>
              </a:rPr>
              <a:t>Based on our </a:t>
            </a:r>
            <a:r>
              <a:rPr lang="en-US" b="1" dirty="0" err="1" smtClean="0">
                <a:latin typeface="MoMAGothic-Text" pitchFamily="2" charset="0"/>
              </a:rPr>
              <a:t>learnings</a:t>
            </a:r>
            <a:endParaRPr lang="en-US" b="1" dirty="0">
              <a:latin typeface="MoMAGothic-Text" pitchFamily="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778250" y="1631950"/>
            <a:ext cx="5740400" cy="4305300"/>
          </a:xfrm>
          <a:prstGeom prst="rect">
            <a:avLst/>
          </a:prstGeom>
        </p:spPr>
      </p:pic>
    </p:spTree>
    <p:extLst>
      <p:ext uri="{BB962C8B-B14F-4D97-AF65-F5344CB8AC3E}">
        <p14:creationId xmlns:p14="http://schemas.microsoft.com/office/powerpoint/2010/main" val="6719513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1" y="152400"/>
            <a:ext cx="8520599" cy="763598"/>
          </a:xfrm>
        </p:spPr>
        <p:txBody>
          <a:bodyPr/>
          <a:lstStyle/>
          <a:p>
            <a:pPr lvl="0" algn="ctr"/>
            <a:r>
              <a:rPr lang="en-US" dirty="0">
                <a:solidFill>
                  <a:schemeClr val="tx1"/>
                </a:solidFill>
                <a:latin typeface="MoMAGothic-Text" pitchFamily="2" charset="0"/>
                <a:ea typeface="Verdana"/>
                <a:cs typeface="Verdana"/>
                <a:sym typeface="Verdana"/>
              </a:rPr>
              <a:t/>
            </a:r>
            <a:br>
              <a:rPr lang="en-US" dirty="0">
                <a:solidFill>
                  <a:schemeClr val="tx1"/>
                </a:solidFill>
                <a:latin typeface="MoMAGothic-Text" pitchFamily="2" charset="0"/>
                <a:ea typeface="Verdana"/>
                <a:cs typeface="Verdana"/>
                <a:sym typeface="Verdana"/>
              </a:rPr>
            </a:br>
            <a:endParaRPr lang="en-US" dirty="0">
              <a:solidFill>
                <a:schemeClr val="tx1"/>
              </a:solidFill>
            </a:endParaRPr>
          </a:p>
        </p:txBody>
      </p:sp>
      <p:sp>
        <p:nvSpPr>
          <p:cNvPr id="4" name="Rectangle 3"/>
          <p:cNvSpPr/>
          <p:nvPr/>
        </p:nvSpPr>
        <p:spPr>
          <a:xfrm>
            <a:off x="371994" y="2057400"/>
            <a:ext cx="8382000" cy="3785652"/>
          </a:xfrm>
          <a:prstGeom prst="rect">
            <a:avLst/>
          </a:prstGeom>
        </p:spPr>
        <p:txBody>
          <a:bodyPr wrap="square">
            <a:spAutoFit/>
          </a:bodyPr>
          <a:lstStyle/>
          <a:p>
            <a:pPr marL="139700">
              <a:buClr>
                <a:schemeClr val="dk1"/>
              </a:buClr>
              <a:buSzPct val="100000"/>
            </a:pPr>
            <a:endParaRPr lang="en-US" sz="2400" dirty="0">
              <a:latin typeface="MoMAGothic-Text" pitchFamily="2" charset="0"/>
            </a:endParaRPr>
          </a:p>
          <a:p>
            <a:pPr marL="457200" lvl="0" indent="-317500">
              <a:buClr>
                <a:schemeClr val="dk1"/>
              </a:buClr>
              <a:buSzPct val="100000"/>
              <a:buFont typeface="Verdana"/>
              <a:buChar char="●"/>
            </a:pPr>
            <a:r>
              <a:rPr lang="en-US" sz="2400" b="1" dirty="0" smtClean="0">
                <a:latin typeface="MoMAGothic-Text" pitchFamily="2" charset="0"/>
                <a:ea typeface="Verdana"/>
                <a:cs typeface="Verdana"/>
                <a:sym typeface="Verdana"/>
              </a:rPr>
              <a:t>Performing tests </a:t>
            </a:r>
            <a:r>
              <a:rPr lang="en-US" sz="2400" dirty="0" smtClean="0">
                <a:latin typeface="MoMAGothic-Text" pitchFamily="2" charset="0"/>
                <a:ea typeface="Verdana"/>
                <a:cs typeface="Verdana"/>
                <a:sym typeface="Verdana"/>
              </a:rPr>
              <a:t>on a regular basis encourages experimentation and openness to change</a:t>
            </a:r>
          </a:p>
          <a:p>
            <a:pPr marL="139700" lvl="0">
              <a:buClr>
                <a:schemeClr val="dk1"/>
              </a:buClr>
              <a:buSzPct val="100000"/>
            </a:pPr>
            <a:endParaRPr lang="en-US" sz="2400" dirty="0" smtClean="0">
              <a:latin typeface="MoMAGothic-Text" pitchFamily="2" charset="0"/>
              <a:ea typeface="Verdana"/>
              <a:cs typeface="Verdana"/>
              <a:sym typeface="Verdana"/>
            </a:endParaRPr>
          </a:p>
          <a:p>
            <a:pPr marL="457200" indent="-317500">
              <a:buClr>
                <a:schemeClr val="dk1"/>
              </a:buClr>
              <a:buSzPct val="100000"/>
              <a:buFont typeface="Verdana"/>
              <a:buChar char="●"/>
            </a:pPr>
            <a:r>
              <a:rPr lang="en-US" sz="2400" b="1" dirty="0" smtClean="0">
                <a:latin typeface="MoMAGothic-Text" pitchFamily="2" charset="0"/>
                <a:ea typeface="Verdana"/>
                <a:cs typeface="Verdana"/>
                <a:sym typeface="Verdana"/>
              </a:rPr>
              <a:t>Evidence-</a:t>
            </a:r>
            <a:r>
              <a:rPr lang="en-US" sz="2400" b="1" dirty="0">
                <a:latin typeface="MoMAGothic-Text" pitchFamily="2" charset="0"/>
                <a:ea typeface="Verdana"/>
                <a:cs typeface="Verdana"/>
                <a:sym typeface="Verdana"/>
              </a:rPr>
              <a:t>based </a:t>
            </a:r>
            <a:r>
              <a:rPr lang="en-US" sz="2400" dirty="0">
                <a:latin typeface="MoMAGothic-Text" pitchFamily="2" charset="0"/>
                <a:ea typeface="Verdana"/>
                <a:cs typeface="Verdana"/>
                <a:sym typeface="Verdana"/>
              </a:rPr>
              <a:t>recommendations </a:t>
            </a:r>
            <a:r>
              <a:rPr lang="en-US" sz="2400" dirty="0" smtClean="0">
                <a:latin typeface="MoMAGothic-Text" pitchFamily="2" charset="0"/>
                <a:ea typeface="Verdana"/>
                <a:cs typeface="Verdana"/>
                <a:sym typeface="Verdana"/>
              </a:rPr>
              <a:t>make </a:t>
            </a:r>
            <a:r>
              <a:rPr lang="en-US" sz="2400" dirty="0">
                <a:latin typeface="MoMAGothic-Text" pitchFamily="2" charset="0"/>
                <a:ea typeface="Verdana"/>
                <a:cs typeface="Verdana"/>
                <a:sym typeface="Verdana"/>
              </a:rPr>
              <a:t>the </a:t>
            </a:r>
            <a:r>
              <a:rPr lang="en-US" sz="2400" dirty="0" smtClean="0">
                <a:latin typeface="MoMAGothic-Text" pitchFamily="2" charset="0"/>
                <a:ea typeface="Verdana"/>
                <a:cs typeface="Verdana"/>
                <a:sym typeface="Verdana"/>
              </a:rPr>
              <a:t>implementation of </a:t>
            </a:r>
            <a:r>
              <a:rPr lang="en-US" sz="2400" dirty="0">
                <a:latin typeface="MoMAGothic-Text" pitchFamily="2" charset="0"/>
                <a:ea typeface="Verdana"/>
                <a:cs typeface="Verdana"/>
                <a:sym typeface="Verdana"/>
              </a:rPr>
              <a:t>larger projects more streamlined </a:t>
            </a:r>
            <a:endParaRPr lang="en-US" sz="2400" dirty="0" smtClean="0">
              <a:latin typeface="MoMAGothic-Text" pitchFamily="2" charset="0"/>
              <a:ea typeface="Verdana"/>
              <a:cs typeface="Verdana"/>
              <a:sym typeface="Verdana"/>
            </a:endParaRPr>
          </a:p>
          <a:p>
            <a:pPr marL="139700" lvl="0">
              <a:buClr>
                <a:schemeClr val="dk1"/>
              </a:buClr>
              <a:buSzPct val="100000"/>
            </a:pPr>
            <a:endParaRPr lang="en-US" sz="2400" dirty="0">
              <a:latin typeface="MoMAGothic-Text" pitchFamily="2" charset="0"/>
              <a:ea typeface="Verdana"/>
              <a:cs typeface="Verdana"/>
              <a:sym typeface="Verdana"/>
            </a:endParaRPr>
          </a:p>
          <a:p>
            <a:pPr marL="457200" lvl="0" indent="-317500">
              <a:buClr>
                <a:schemeClr val="dk1"/>
              </a:buClr>
              <a:buSzPct val="100000"/>
              <a:buFont typeface="Verdana"/>
              <a:buChar char="●"/>
            </a:pPr>
            <a:r>
              <a:rPr lang="en-US" sz="2400" b="1" dirty="0" smtClean="0">
                <a:latin typeface="MoMAGothic-Text" pitchFamily="2" charset="0"/>
                <a:ea typeface="Verdana"/>
                <a:cs typeface="Verdana"/>
                <a:sym typeface="Verdana"/>
              </a:rPr>
              <a:t>Working collaboratively </a:t>
            </a:r>
            <a:r>
              <a:rPr lang="en-US" sz="2400" dirty="0" smtClean="0">
                <a:latin typeface="MoMAGothic-Text" pitchFamily="2" charset="0"/>
                <a:ea typeface="Verdana"/>
                <a:cs typeface="Verdana"/>
                <a:sym typeface="Verdana"/>
              </a:rPr>
              <a:t>towards </a:t>
            </a:r>
            <a:r>
              <a:rPr lang="en-US" sz="2400" b="1" dirty="0" smtClean="0">
                <a:latin typeface="MoMAGothic-Text" pitchFamily="2" charset="0"/>
                <a:ea typeface="Verdana"/>
                <a:cs typeface="Verdana"/>
                <a:sym typeface="Verdana"/>
              </a:rPr>
              <a:t>shared goals </a:t>
            </a:r>
            <a:r>
              <a:rPr lang="en-US" sz="2400" dirty="0" smtClean="0">
                <a:latin typeface="MoMAGothic-Text" pitchFamily="2" charset="0"/>
                <a:ea typeface="Verdana"/>
                <a:cs typeface="Verdana"/>
                <a:sym typeface="Verdana"/>
              </a:rPr>
              <a:t>strengthens communication and understanding between departments</a:t>
            </a:r>
            <a:endParaRPr lang="en-US" sz="2400" dirty="0">
              <a:latin typeface="MoMAGothic-Text" pitchFamily="2" charset="0"/>
              <a:ea typeface="Verdana"/>
              <a:cs typeface="Verdana"/>
              <a:sym typeface="Verdana"/>
            </a:endParaRPr>
          </a:p>
        </p:txBody>
      </p:sp>
      <p:sp>
        <p:nvSpPr>
          <p:cNvPr id="5" name="TextBox 4"/>
          <p:cNvSpPr txBox="1"/>
          <p:nvPr/>
        </p:nvSpPr>
        <p:spPr>
          <a:xfrm>
            <a:off x="685799" y="399871"/>
            <a:ext cx="7848601" cy="1384995"/>
          </a:xfrm>
          <a:prstGeom prst="rect">
            <a:avLst/>
          </a:prstGeom>
          <a:noFill/>
        </p:spPr>
        <p:txBody>
          <a:bodyPr wrap="square" rtlCol="0">
            <a:spAutoFit/>
          </a:bodyPr>
          <a:lstStyle/>
          <a:p>
            <a:pPr algn="ctr"/>
            <a:r>
              <a:rPr lang="en-US" sz="2800" b="1" dirty="0" smtClean="0">
                <a:latin typeface="MoMAGothic-Text" pitchFamily="2" charset="0"/>
              </a:rPr>
              <a:t>How our experiences are helping to influence our organization and impacting plans for the future</a:t>
            </a:r>
            <a:endParaRPr lang="en-US" sz="2800" b="1" dirty="0">
              <a:latin typeface="MoMAGothic-Text" pitchFamily="2" charset="0"/>
            </a:endParaRPr>
          </a:p>
        </p:txBody>
      </p:sp>
    </p:spTree>
    <p:extLst>
      <p:ext uri="{BB962C8B-B14F-4D97-AF65-F5344CB8AC3E}">
        <p14:creationId xmlns:p14="http://schemas.microsoft.com/office/powerpoint/2010/main" val="14883877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2438400"/>
            <a:ext cx="4412699" cy="1358967"/>
          </a:xfrm>
        </p:spPr>
        <p:txBody>
          <a:bodyPr/>
          <a:lstStyle/>
          <a:p>
            <a:r>
              <a:rPr lang="en-US" sz="5400" dirty="0" smtClean="0">
                <a:solidFill>
                  <a:schemeClr val="tx1"/>
                </a:solidFill>
                <a:latin typeface="MoMAGothic-Text" pitchFamily="2" charset="0"/>
              </a:rPr>
              <a:t>Thank you!</a:t>
            </a:r>
            <a:endParaRPr lang="en-US" sz="5400" dirty="0">
              <a:solidFill>
                <a:schemeClr val="tx1"/>
              </a:solidFill>
              <a:latin typeface="MoMAGothic-Text" pitchFamily="2" charset="0"/>
            </a:endParaRPr>
          </a:p>
        </p:txBody>
      </p:sp>
    </p:spTree>
    <p:extLst>
      <p:ext uri="{BB962C8B-B14F-4D97-AF65-F5344CB8AC3E}">
        <p14:creationId xmlns:p14="http://schemas.microsoft.com/office/powerpoint/2010/main" val="31367052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11746</TotalTime>
  <Words>3433</Words>
  <Application>Microsoft Office PowerPoint</Application>
  <PresentationFormat>On-screen Show (4:3)</PresentationFormat>
  <Paragraphs>397</Paragraphs>
  <Slides>32</Slides>
  <Notes>31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35" baseType="lpstr">
      <vt:lpstr>Office Theme</vt:lpstr>
      <vt:lpstr>simple-light-2</vt:lpstr>
      <vt:lpstr>Document</vt:lpstr>
      <vt:lpstr>Improving the Visitor Experience through Cross-Departmental Experimentation </vt:lpstr>
      <vt:lpstr>PowerPoint Presentation</vt:lpstr>
      <vt:lpstr>PowerPoint Presentation</vt:lpstr>
      <vt:lpstr>PowerPoint Presentation</vt:lpstr>
      <vt:lpstr>PowerPoint Presentation</vt:lpstr>
      <vt:lpstr>Visitor Experience Goals</vt:lpstr>
      <vt:lpstr>Methodology </vt:lpstr>
      <vt:lpstr>PowerPoint Presentation</vt:lpstr>
      <vt:lpstr>Question 1: How can the Museum provide the most welcoming and informative experience at entry?</vt:lpstr>
      <vt:lpstr>PowerPoint Presentation</vt:lpstr>
      <vt:lpstr>PowerPoint Presentation</vt:lpstr>
      <vt:lpstr>PowerPoint Presentation</vt:lpstr>
      <vt:lpstr>PowerPoint Presentation</vt:lpstr>
      <vt:lpstr>Conclusions</vt:lpstr>
      <vt:lpstr>Based on our learnings</vt:lpstr>
      <vt:lpstr>PowerPoint Presentation</vt:lpstr>
      <vt:lpstr>Question 2: How can we increase use-your-own-device adoption for audio tours?</vt:lpstr>
      <vt:lpstr>Staff training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3: How can we use technology to make the checkroom process more efficient and enjoyable?</vt:lpstr>
      <vt:lpstr>PowerPoint Presentation</vt:lpstr>
      <vt:lpstr>PowerPoint Presentation</vt:lpstr>
      <vt:lpstr>Observation and Data Results</vt:lpstr>
      <vt:lpstr>Based on our learnings</vt:lpstr>
      <vt:lpst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the Visitor Experience through Cross-Departmental Experimentation</dc:title>
  <dc:creator>Glicklich, Eliana</dc:creator>
  <cp:lastModifiedBy>Glicklich, Eliana</cp:lastModifiedBy>
  <cp:revision>197</cp:revision>
  <dcterms:modified xsi:type="dcterms:W3CDTF">2016-10-04T15:23:44Z</dcterms:modified>
</cp:coreProperties>
</file>