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63" r:id="rId4"/>
    <p:sldId id="257" r:id="rId5"/>
    <p:sldId id="265" r:id="rId6"/>
    <p:sldId id="264" r:id="rId7"/>
    <p:sldId id="261" r:id="rId8"/>
    <p:sldId id="262" r:id="rId9"/>
    <p:sldId id="266" r:id="rId10"/>
    <p:sldId id="267" r:id="rId11"/>
    <p:sldId id="268" r:id="rId12"/>
    <p:sldId id="259" r:id="rId13"/>
    <p:sldId id="260" r:id="rId14"/>
    <p:sldId id="269" r:id="rId15"/>
    <p:sldId id="271" r:id="rId16"/>
    <p:sldId id="270"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p:scale>
          <a:sx n="68" d="100"/>
          <a:sy n="68" d="100"/>
        </p:scale>
        <p:origin x="75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D5C7E-0E43-4C75-926A-DCE7C0B2C8B3}" type="datetimeFigureOut">
              <a:rPr lang="en-US" smtClean="0"/>
              <a:t>10/3/2017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033E6-49E0-4DB3-9A05-C27A8E682188}" type="slidenum">
              <a:rPr lang="en-US" smtClean="0"/>
              <a:t>‹#›</a:t>
            </a:fld>
            <a:endParaRPr lang="en-US"/>
          </a:p>
        </p:txBody>
      </p:sp>
    </p:spTree>
    <p:extLst>
      <p:ext uri="{BB962C8B-B14F-4D97-AF65-F5344CB8AC3E}">
        <p14:creationId xmlns:p14="http://schemas.microsoft.com/office/powerpoint/2010/main" val="1331771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A033E6-49E0-4DB3-9A05-C27A8E682188}" type="slidenum">
              <a:rPr lang="en-US" smtClean="0"/>
              <a:t>1</a:t>
            </a:fld>
            <a:endParaRPr lang="en-US"/>
          </a:p>
        </p:txBody>
      </p:sp>
    </p:spTree>
    <p:extLst>
      <p:ext uri="{BB962C8B-B14F-4D97-AF65-F5344CB8AC3E}">
        <p14:creationId xmlns:p14="http://schemas.microsoft.com/office/powerpoint/2010/main" val="3440213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A033E6-49E0-4DB3-9A05-C27A8E682188}" type="slidenum">
              <a:rPr lang="en-US" smtClean="0"/>
              <a:t>4</a:t>
            </a:fld>
            <a:endParaRPr lang="en-US"/>
          </a:p>
        </p:txBody>
      </p:sp>
    </p:spTree>
    <p:extLst>
      <p:ext uri="{BB962C8B-B14F-4D97-AF65-F5344CB8AC3E}">
        <p14:creationId xmlns:p14="http://schemas.microsoft.com/office/powerpoint/2010/main" val="45719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D52759-8CA7-40AF-B13D-44DD9E838993}"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2469543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D52759-8CA7-40AF-B13D-44DD9E838993}"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28778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D52759-8CA7-40AF-B13D-44DD9E838993}"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3748932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D52759-8CA7-40AF-B13D-44DD9E838993}"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396574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D52759-8CA7-40AF-B13D-44DD9E838993}" type="datetimeFigureOut">
              <a:rPr lang="en-US" smtClean="0"/>
              <a:t>10/3/2017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3839545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D52759-8CA7-40AF-B13D-44DD9E838993}" type="datetimeFigureOut">
              <a:rPr lang="en-US" smtClean="0"/>
              <a:t>10/3/2017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1810913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D52759-8CA7-40AF-B13D-44DD9E838993}" type="datetimeFigureOut">
              <a:rPr lang="en-US" smtClean="0"/>
              <a:t>10/3/2017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2270577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D52759-8CA7-40AF-B13D-44DD9E838993}"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4111127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D52759-8CA7-40AF-B13D-44DD9E838993}"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1195058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D52759-8CA7-40AF-B13D-44DD9E838993}"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1274431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D52759-8CA7-40AF-B13D-44DD9E838993}"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FE052-4B95-486A-8D4A-726A424DEB72}" type="slidenum">
              <a:rPr lang="en-US" smtClean="0"/>
              <a:t>‹#›</a:t>
            </a:fld>
            <a:endParaRPr lang="en-US"/>
          </a:p>
        </p:txBody>
      </p:sp>
    </p:spTree>
    <p:extLst>
      <p:ext uri="{BB962C8B-B14F-4D97-AF65-F5344CB8AC3E}">
        <p14:creationId xmlns:p14="http://schemas.microsoft.com/office/powerpoint/2010/main" val="124425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D52759-8CA7-40AF-B13D-44DD9E838993}" type="datetimeFigureOut">
              <a:rPr lang="en-US" smtClean="0"/>
              <a:t>10/3/2017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EFE052-4B95-486A-8D4A-726A424DEB72}" type="slidenum">
              <a:rPr lang="en-US" smtClean="0"/>
              <a:t>‹#›</a:t>
            </a:fld>
            <a:endParaRPr lang="en-US"/>
          </a:p>
        </p:txBody>
      </p:sp>
    </p:spTree>
    <p:extLst>
      <p:ext uri="{BB962C8B-B14F-4D97-AF65-F5344CB8AC3E}">
        <p14:creationId xmlns:p14="http://schemas.microsoft.com/office/powerpoint/2010/main" val="1126317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image" Target="../media/image10.wmf"/></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player.vimeo.com/video/192343529" TargetMode="Externa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hyperlink" Target="iframe%20src=%22https:/player.vimeo.com/video/192343529%22%20width=%22640%22%20height=%22360%22%20frameborder=%220%22%20webkitallowfullscreen%20mozallowfullscreen%20allowfullscreen%3e%3c/ifram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9011" y="1136469"/>
            <a:ext cx="10881360" cy="5003074"/>
          </a:xfrm>
        </p:spPr>
        <p:txBody>
          <a:bodyPr>
            <a:normAutofit fontScale="90000"/>
          </a:bodyPr>
          <a:lstStyle/>
          <a:p>
            <a:r>
              <a:rPr lang="en-US" sz="5300" dirty="0" smtClean="0"/>
              <a:t/>
            </a:r>
            <a:br>
              <a:rPr lang="en-US" sz="5300" dirty="0" smtClean="0"/>
            </a:br>
            <a:r>
              <a:rPr lang="en-US" sz="5300" dirty="0"/>
              <a:t/>
            </a:r>
            <a:br>
              <a:rPr lang="en-US" sz="5300" dirty="0"/>
            </a:br>
            <a:r>
              <a:rPr lang="en-US" dirty="0" smtClean="0">
                <a:latin typeface="+mn-lt"/>
              </a:rPr>
              <a:t>We’re All Here for the Same Thing: </a:t>
            </a:r>
            <a:br>
              <a:rPr lang="en-US" dirty="0" smtClean="0">
                <a:latin typeface="+mn-lt"/>
              </a:rPr>
            </a:br>
            <a:r>
              <a:rPr lang="en-US" dirty="0" smtClean="0">
                <a:latin typeface="+mn-lt"/>
              </a:rPr>
              <a:t>Mission Clarity </a:t>
            </a:r>
            <a:br>
              <a:rPr lang="en-US" dirty="0" smtClean="0">
                <a:latin typeface="+mn-lt"/>
              </a:rPr>
            </a:br>
            <a:r>
              <a:rPr lang="en-US" dirty="0" smtClean="0">
                <a:latin typeface="+mn-lt"/>
              </a:rPr>
              <a:t>and The Tenement Museum</a:t>
            </a:r>
            <a:r>
              <a:rPr lang="en-US" sz="5300" dirty="0" smtClean="0"/>
              <a:t/>
            </a:r>
            <a:br>
              <a:rPr lang="en-US" sz="5300" dirty="0" smtClean="0"/>
            </a:br>
            <a:r>
              <a:rPr lang="en-US" sz="5300" dirty="0"/>
              <a:t/>
            </a:r>
            <a:br>
              <a:rPr lang="en-US" sz="5300" dirty="0"/>
            </a:br>
            <a:r>
              <a:rPr lang="en-US" dirty="0" smtClean="0"/>
              <a:t/>
            </a:r>
            <a:br>
              <a:rPr lang="en-US" dirty="0" smtClean="0"/>
            </a:br>
            <a:r>
              <a:rPr lang="en-US" dirty="0"/>
              <a:t/>
            </a:r>
            <a:br>
              <a:rPr lang="en-US" dirty="0"/>
            </a:br>
            <a:endParaRPr lang="en-US" dirty="0"/>
          </a:p>
        </p:txBody>
      </p:sp>
      <p:sp>
        <p:nvSpPr>
          <p:cNvPr id="3" name="Subtitle 2"/>
          <p:cNvSpPr>
            <a:spLocks noGrp="1"/>
          </p:cNvSpPr>
          <p:nvPr>
            <p:ph type="subTitle" idx="1"/>
          </p:nvPr>
        </p:nvSpPr>
        <p:spPr>
          <a:xfrm>
            <a:off x="1524000" y="3941671"/>
            <a:ext cx="9144000" cy="2628945"/>
          </a:xfrm>
        </p:spPr>
        <p:txBody>
          <a:bodyPr>
            <a:normAutofit fontScale="92500" lnSpcReduction="10000"/>
          </a:bodyPr>
          <a:lstStyle/>
          <a:p>
            <a:endParaRPr lang="en-US" dirty="0" smtClean="0"/>
          </a:p>
          <a:p>
            <a:r>
              <a:rPr lang="en-US" sz="3900" dirty="0" smtClean="0"/>
              <a:t>Morris J. Vogel</a:t>
            </a:r>
          </a:p>
          <a:p>
            <a:r>
              <a:rPr lang="en-US" sz="3900" dirty="0" smtClean="0"/>
              <a:t>Visitor Experience Conference</a:t>
            </a:r>
          </a:p>
          <a:p>
            <a:r>
              <a:rPr lang="en-US" sz="3900" dirty="0" smtClean="0"/>
              <a:t>Philadelphia</a:t>
            </a:r>
          </a:p>
          <a:p>
            <a:r>
              <a:rPr lang="en-US" sz="3900" dirty="0" smtClean="0"/>
              <a:t>October 9, 2017</a:t>
            </a:r>
          </a:p>
          <a:p>
            <a:endParaRPr lang="en-US" sz="3600" dirty="0" smtClean="0"/>
          </a:p>
          <a:p>
            <a:endParaRPr lang="en-US" sz="3600" dirty="0"/>
          </a:p>
        </p:txBody>
      </p:sp>
    </p:spTree>
    <p:extLst>
      <p:ext uri="{BB962C8B-B14F-4D97-AF65-F5344CB8AC3E}">
        <p14:creationId xmlns:p14="http://schemas.microsoft.com/office/powerpoint/2010/main" val="1101303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03380"/>
            <a:ext cx="10695708" cy="1325563"/>
          </a:xfrm>
        </p:spPr>
        <p:txBody>
          <a:bodyPr>
            <a:noAutofit/>
          </a:bodyPr>
          <a:lstStyle/>
          <a:p>
            <a:pPr algn="ctr"/>
            <a:r>
              <a:rPr lang="en-US" sz="4800" dirty="0" smtClean="0">
                <a:latin typeface="+mn-lt"/>
              </a:rPr>
              <a:t>Lower East Side Tenement Museum</a:t>
            </a:r>
            <a:br>
              <a:rPr lang="en-US" sz="4800" dirty="0" smtClean="0">
                <a:latin typeface="+mn-lt"/>
              </a:rPr>
            </a:br>
            <a:r>
              <a:rPr lang="en-US" sz="4800" dirty="0" smtClean="0">
                <a:latin typeface="+mn-lt"/>
              </a:rPr>
              <a:t>2nd-floor ruin apartment</a:t>
            </a:r>
            <a:endParaRPr lang="en-US" sz="4800" dirty="0">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5545" y="333751"/>
            <a:ext cx="6913418" cy="4591748"/>
          </a:xfrm>
        </p:spPr>
      </p:pic>
    </p:spTree>
    <p:extLst>
      <p:ext uri="{BB962C8B-B14F-4D97-AF65-F5344CB8AC3E}">
        <p14:creationId xmlns:p14="http://schemas.microsoft.com/office/powerpoint/2010/main" val="1325337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539836" cy="6035674"/>
          </a:xfrm>
        </p:spPr>
        <p:txBody>
          <a:bodyPr>
            <a:normAutofit/>
          </a:bodyPr>
          <a:lstStyle/>
          <a:p>
            <a:r>
              <a:rPr lang="en-US" sz="4800" dirty="0">
                <a:latin typeface="+mn-lt"/>
              </a:rPr>
              <a:t>Lower </a:t>
            </a:r>
            <a:r>
              <a:rPr lang="en-US" sz="4800" dirty="0" smtClean="0">
                <a:latin typeface="+mn-lt"/>
              </a:rPr>
              <a:t/>
            </a:r>
            <a:br>
              <a:rPr lang="en-US" sz="4800" dirty="0" smtClean="0">
                <a:latin typeface="+mn-lt"/>
              </a:rPr>
            </a:br>
            <a:r>
              <a:rPr lang="en-US" sz="4800" dirty="0" smtClean="0">
                <a:latin typeface="+mn-lt"/>
              </a:rPr>
              <a:t>East </a:t>
            </a:r>
            <a:r>
              <a:rPr lang="en-US" sz="4800" dirty="0">
                <a:latin typeface="+mn-lt"/>
              </a:rPr>
              <a:t>Side Tenement </a:t>
            </a:r>
            <a:r>
              <a:rPr lang="en-US" sz="4800" dirty="0" smtClean="0">
                <a:latin typeface="+mn-lt"/>
              </a:rPr>
              <a:t>Museum</a:t>
            </a:r>
            <a:br>
              <a:rPr lang="en-US" sz="4800" dirty="0" smtClean="0">
                <a:latin typeface="+mn-lt"/>
              </a:rPr>
            </a:br>
            <a:r>
              <a:rPr lang="en-US" sz="4800" dirty="0" smtClean="0">
                <a:latin typeface="+mn-lt"/>
              </a:rPr>
              <a:t>97 Orchard Street</a:t>
            </a:r>
            <a:endParaRPr lang="en-US" sz="4800" dirty="0">
              <a:latin typeface="+mn-lt"/>
            </a:endParaRPr>
          </a:p>
        </p:txBody>
      </p:sp>
      <p:pic>
        <p:nvPicPr>
          <p:cNvPr id="4" name="Picture 5" descr="H:\Images\97 Orchard St\Facade front and back\Facade by Greg Scaffidi October 2006 resiz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370362" y="18526"/>
            <a:ext cx="3729601" cy="6700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82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4954" y="5028565"/>
            <a:ext cx="10515600" cy="1325563"/>
          </a:xfrm>
        </p:spPr>
        <p:txBody>
          <a:bodyPr>
            <a:noAutofit/>
          </a:bodyPr>
          <a:lstStyle/>
          <a:p>
            <a:pPr algn="ctr"/>
            <a:r>
              <a:rPr lang="en-US" sz="4800" dirty="0" smtClean="0">
                <a:latin typeface="+mn-lt"/>
              </a:rPr>
              <a:t>Lower East Side Tenement Museum</a:t>
            </a:r>
            <a:br>
              <a:rPr lang="en-US" sz="4800" dirty="0" smtClean="0">
                <a:latin typeface="+mn-lt"/>
              </a:rPr>
            </a:br>
            <a:r>
              <a:rPr lang="en-US" sz="4800" dirty="0" err="1">
                <a:latin typeface="+mn-lt"/>
              </a:rPr>
              <a:t>Rogasharsky</a:t>
            </a:r>
            <a:r>
              <a:rPr lang="en-US" sz="4800" dirty="0">
                <a:latin typeface="+mn-lt"/>
              </a:rPr>
              <a:t> </a:t>
            </a:r>
            <a:r>
              <a:rPr lang="en-US" sz="4800" dirty="0" smtClean="0">
                <a:latin typeface="+mn-lt"/>
              </a:rPr>
              <a:t>parlor, c.1916</a:t>
            </a:r>
            <a:endParaRPr lang="en-US" sz="4800" dirty="0">
              <a:latin typeface="+mn-lt"/>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34640" y="364200"/>
            <a:ext cx="6455198" cy="4336253"/>
          </a:xfrm>
        </p:spPr>
      </p:pic>
    </p:spTree>
    <p:extLst>
      <p:ext uri="{BB962C8B-B14F-4D97-AF65-F5344CB8AC3E}">
        <p14:creationId xmlns:p14="http://schemas.microsoft.com/office/powerpoint/2010/main" val="2655039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96983"/>
            <a:ext cx="10515600" cy="1593706"/>
          </a:xfrm>
        </p:spPr>
        <p:txBody>
          <a:bodyPr>
            <a:noAutofit/>
          </a:bodyPr>
          <a:lstStyle/>
          <a:p>
            <a:pPr algn="ctr"/>
            <a:r>
              <a:rPr lang="en-US" dirty="0">
                <a:latin typeface="+mn-lt"/>
              </a:rPr>
              <a:t>Lower East Side Tenement Museum</a:t>
            </a:r>
            <a:r>
              <a:rPr lang="en-US" dirty="0" smtClean="0">
                <a:latin typeface="+mn-lt"/>
              </a:rPr>
              <a:t/>
            </a:r>
            <a:br>
              <a:rPr lang="en-US" dirty="0" smtClean="0">
                <a:latin typeface="+mn-lt"/>
              </a:rPr>
            </a:br>
            <a:r>
              <a:rPr lang="en-US" dirty="0" smtClean="0">
                <a:latin typeface="+mn-lt"/>
              </a:rPr>
              <a:t>103 Orchard Street</a:t>
            </a:r>
            <a:br>
              <a:rPr lang="en-US" dirty="0" smtClean="0">
                <a:latin typeface="+mn-lt"/>
              </a:rPr>
            </a:br>
            <a:r>
              <a:rPr lang="en-US" i="1" dirty="0" smtClean="0">
                <a:latin typeface="+mn-lt"/>
              </a:rPr>
              <a:t>Under One Roof</a:t>
            </a:r>
            <a:endParaRPr lang="en-US" i="1" dirty="0">
              <a:latin typeface="+mn-lt"/>
            </a:endParaRP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33381" y="1910737"/>
            <a:ext cx="3000073" cy="4528235"/>
          </a:xfrm>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418763" y="1987694"/>
            <a:ext cx="5935037" cy="4451278"/>
          </a:xfrm>
        </p:spPr>
      </p:pic>
    </p:spTree>
    <p:extLst>
      <p:ext uri="{BB962C8B-B14F-4D97-AF65-F5344CB8AC3E}">
        <p14:creationId xmlns:p14="http://schemas.microsoft.com/office/powerpoint/2010/main" val="727261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365125"/>
            <a:ext cx="10536382" cy="1131166"/>
          </a:xfrm>
        </p:spPr>
        <p:txBody>
          <a:bodyPr>
            <a:noAutofit/>
          </a:bodyPr>
          <a:lstStyle/>
          <a:p>
            <a:pPr algn="ctr"/>
            <a:r>
              <a:rPr lang="en-US" sz="4800" dirty="0">
                <a:latin typeface="+mn-lt"/>
              </a:rPr>
              <a:t>Lower East Side Tenement Museum</a:t>
            </a:r>
            <a:br>
              <a:rPr lang="en-US" sz="4800" dirty="0">
                <a:latin typeface="+mn-lt"/>
              </a:rPr>
            </a:br>
            <a:r>
              <a:rPr lang="en-US" sz="4800" dirty="0" smtClean="0">
                <a:latin typeface="+mn-lt"/>
              </a:rPr>
              <a:t>actual </a:t>
            </a:r>
            <a:r>
              <a:rPr lang="en-US" sz="4800" dirty="0" err="1" smtClean="0">
                <a:latin typeface="+mn-lt"/>
              </a:rPr>
              <a:t>Saez</a:t>
            </a:r>
            <a:r>
              <a:rPr lang="en-US" sz="4800" dirty="0" smtClean="0">
                <a:latin typeface="+mn-lt"/>
              </a:rPr>
              <a:t> </a:t>
            </a:r>
            <a:r>
              <a:rPr lang="en-US" sz="4800" dirty="0">
                <a:latin typeface="+mn-lt"/>
              </a:rPr>
              <a:t>/ Velez parlor, </a:t>
            </a:r>
            <a:r>
              <a:rPr lang="en-US" sz="4800" dirty="0" smtClean="0">
                <a:latin typeface="+mn-lt"/>
              </a:rPr>
              <a:t>2013</a:t>
            </a:r>
            <a:endParaRPr lang="en-US" sz="4800" dirty="0">
              <a:latin typeface="+mn-lt"/>
            </a:endParaRPr>
          </a:p>
        </p:txBody>
      </p:sp>
      <p:pic>
        <p:nvPicPr>
          <p:cNvPr id="4" name="Content Placeholder 3"/>
          <p:cNvPicPr>
            <a:picLocks noGrp="1" noChangeAspect="1"/>
          </p:cNvPicPr>
          <p:nvPr>
            <p:ph idx="1"/>
          </p:nvPr>
        </p:nvPicPr>
        <p:blipFill>
          <a:blip r:embed="rId2"/>
          <a:stretch>
            <a:fillRect/>
          </a:stretch>
        </p:blipFill>
        <p:spPr>
          <a:xfrm>
            <a:off x="4364183" y="1690688"/>
            <a:ext cx="3735830" cy="4944616"/>
          </a:xfrm>
          <a:prstGeom prst="rect">
            <a:avLst/>
          </a:prstGeom>
        </p:spPr>
      </p:pic>
    </p:spTree>
    <p:extLst>
      <p:ext uri="{BB962C8B-B14F-4D97-AF65-F5344CB8AC3E}">
        <p14:creationId xmlns:p14="http://schemas.microsoft.com/office/powerpoint/2010/main" val="1430291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smtClean="0">
                <a:latin typeface="+mn-lt"/>
              </a:rPr>
              <a:t>Lower East Side Tenement Museum</a:t>
            </a:r>
            <a:br>
              <a:rPr lang="en-US" sz="4800" dirty="0" smtClean="0">
                <a:latin typeface="+mn-lt"/>
              </a:rPr>
            </a:br>
            <a:r>
              <a:rPr lang="en-US" sz="4800" dirty="0" err="1" smtClean="0">
                <a:latin typeface="+mn-lt"/>
              </a:rPr>
              <a:t>Saez</a:t>
            </a:r>
            <a:r>
              <a:rPr lang="en-US" sz="4800" dirty="0" smtClean="0">
                <a:latin typeface="+mn-lt"/>
              </a:rPr>
              <a:t> / Velez furnishings plan, </a:t>
            </a:r>
            <a:r>
              <a:rPr lang="en-US" sz="4800" dirty="0" smtClean="0">
                <a:latin typeface="+mn-lt"/>
              </a:rPr>
              <a:t>2015</a:t>
            </a:r>
            <a:br>
              <a:rPr lang="en-US" sz="4800" dirty="0" smtClean="0">
                <a:latin typeface="+mn-lt"/>
              </a:rPr>
            </a:br>
            <a:r>
              <a:rPr lang="en-US" sz="4800" i="1" dirty="0" smtClean="0">
                <a:latin typeface="+mn-lt"/>
              </a:rPr>
              <a:t>Under One Roof</a:t>
            </a:r>
            <a:endParaRPr lang="en-US" sz="4800" i="1" dirty="0">
              <a:latin typeface="+mn-lt"/>
            </a:endParaRPr>
          </a:p>
        </p:txBody>
      </p:sp>
      <p:pic>
        <p:nvPicPr>
          <p:cNvPr id="4" name="Content Placeholder 3"/>
          <p:cNvPicPr>
            <a:picLocks noGrp="1" noChangeAspect="1"/>
          </p:cNvPicPr>
          <p:nvPr>
            <p:ph idx="1"/>
          </p:nvPr>
        </p:nvPicPr>
        <p:blipFill>
          <a:blip r:embed="rId2"/>
          <a:stretch>
            <a:fillRect/>
          </a:stretch>
        </p:blipFill>
        <p:spPr>
          <a:xfrm>
            <a:off x="2340410" y="2247656"/>
            <a:ext cx="7708127" cy="4351338"/>
          </a:xfrm>
          <a:prstGeom prst="rect">
            <a:avLst/>
          </a:prstGeom>
        </p:spPr>
      </p:pic>
    </p:spTree>
    <p:extLst>
      <p:ext uri="{BB962C8B-B14F-4D97-AF65-F5344CB8AC3E}">
        <p14:creationId xmlns:p14="http://schemas.microsoft.com/office/powerpoint/2010/main" val="1754193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741" y="4946931"/>
            <a:ext cx="10515600" cy="1325563"/>
          </a:xfrm>
        </p:spPr>
        <p:txBody>
          <a:bodyPr>
            <a:noAutofit/>
          </a:bodyPr>
          <a:lstStyle/>
          <a:p>
            <a:pPr algn="ctr"/>
            <a:r>
              <a:rPr lang="en-US" sz="4800" dirty="0">
                <a:latin typeface="+mn-lt"/>
              </a:rPr>
              <a:t>Lower East Side Tenement Museum</a:t>
            </a:r>
            <a:br>
              <a:rPr lang="en-US" sz="4800" dirty="0">
                <a:latin typeface="+mn-lt"/>
              </a:rPr>
            </a:br>
            <a:r>
              <a:rPr lang="en-US" sz="4800" dirty="0" err="1">
                <a:latin typeface="+mn-lt"/>
              </a:rPr>
              <a:t>Saez</a:t>
            </a:r>
            <a:r>
              <a:rPr lang="en-US" sz="4800" dirty="0">
                <a:latin typeface="+mn-lt"/>
              </a:rPr>
              <a:t> / Velez </a:t>
            </a:r>
            <a:r>
              <a:rPr lang="en-US" sz="4800" dirty="0" smtClean="0">
                <a:latin typeface="+mn-lt"/>
              </a:rPr>
              <a:t>parlor, </a:t>
            </a:r>
            <a:r>
              <a:rPr lang="en-US" sz="4800" dirty="0" smtClean="0">
                <a:latin typeface="+mn-lt"/>
              </a:rPr>
              <a:t>2017</a:t>
            </a:r>
            <a:br>
              <a:rPr lang="en-US" sz="4800" dirty="0" smtClean="0">
                <a:latin typeface="+mn-lt"/>
              </a:rPr>
            </a:br>
            <a:r>
              <a:rPr lang="en-US" sz="4800" i="1" dirty="0" smtClean="0">
                <a:latin typeface="+mn-lt"/>
              </a:rPr>
              <a:t>Under One Roof</a:t>
            </a:r>
            <a:endParaRPr lang="en-US" sz="4800" i="1" dirty="0">
              <a:latin typeface="+mn-lt"/>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82596" y="167493"/>
            <a:ext cx="6677891" cy="4451928"/>
          </a:xfrm>
        </p:spPr>
      </p:pic>
    </p:spTree>
    <p:extLst>
      <p:ext uri="{BB962C8B-B14F-4D97-AF65-F5344CB8AC3E}">
        <p14:creationId xmlns:p14="http://schemas.microsoft.com/office/powerpoint/2010/main" val="1324363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1564" y="365125"/>
            <a:ext cx="3692236" cy="5495348"/>
          </a:xfrm>
        </p:spPr>
        <p:txBody>
          <a:bodyPr/>
          <a:lstStyle/>
          <a:p>
            <a:r>
              <a:rPr lang="en-US" sz="4800" dirty="0" err="1" smtClean="0">
                <a:latin typeface="+mn-lt"/>
              </a:rPr>
              <a:t>Rivka</a:t>
            </a:r>
            <a:r>
              <a:rPr lang="en-US" sz="4800" dirty="0" smtClean="0">
                <a:latin typeface="+mn-lt"/>
              </a:rPr>
              <a:t> </a:t>
            </a:r>
            <a:r>
              <a:rPr lang="en-US" sz="4800" dirty="0">
                <a:latin typeface="+mn-lt"/>
              </a:rPr>
              <a:t>Epstein, </a:t>
            </a:r>
            <a:r>
              <a:rPr lang="en-US" sz="4800" dirty="0" smtClean="0">
                <a:latin typeface="+mn-lt"/>
              </a:rPr>
              <a:t>names of murdered family members</a:t>
            </a:r>
            <a:r>
              <a:rPr lang="en-US" dirty="0"/>
              <a:t/>
            </a:r>
            <a:br>
              <a:rPr lang="en-US" dirty="0"/>
            </a:br>
            <a:endParaRPr lang="en-US" dirty="0"/>
          </a:p>
        </p:txBody>
      </p:sp>
      <p:pic>
        <p:nvPicPr>
          <p:cNvPr id="15" name="Picture 2"/>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t="8261" b="8261"/>
          <a:stretch>
            <a:fillRect/>
          </a:stretch>
        </p:blipFill>
        <p:spPr bwMode="auto">
          <a:xfrm>
            <a:off x="2036618" y="234163"/>
            <a:ext cx="4239491" cy="6439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0169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014" y="69706"/>
            <a:ext cx="10515600" cy="1325563"/>
          </a:xfrm>
        </p:spPr>
        <p:txBody>
          <a:bodyPr/>
          <a:lstStyle/>
          <a:p>
            <a:pPr algn="ctr"/>
            <a:r>
              <a:rPr lang="en-US" dirty="0" err="1" smtClean="0">
                <a:latin typeface="+mn-lt"/>
              </a:rPr>
              <a:t>Yat</a:t>
            </a:r>
            <a:r>
              <a:rPr lang="en-US" dirty="0" smtClean="0">
                <a:latin typeface="+mn-lt"/>
              </a:rPr>
              <a:t>-Ping Wong and Mrs. Wong</a:t>
            </a:r>
            <a:endParaRPr lang="en-US" dirty="0">
              <a:latin typeface="+mn-lt"/>
            </a:endParaRP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297220602"/>
              </p:ext>
            </p:extLst>
          </p:nvPr>
        </p:nvGraphicFramePr>
        <p:xfrm>
          <a:off x="585830" y="4998717"/>
          <a:ext cx="252369" cy="45719"/>
        </p:xfrm>
        <a:graphic>
          <a:graphicData uri="http://schemas.openxmlformats.org/presentationml/2006/ole">
            <mc:AlternateContent xmlns:mc="http://schemas.openxmlformats.org/markup-compatibility/2006">
              <mc:Choice xmlns:v="urn:schemas-microsoft-com:vml" Requires="v">
                <p:oleObj spid="_x0000_s1037" name="Packager Shell Object" showAsIcon="1" r:id="rId3" imgW="3785400" imgH="685800" progId="Package">
                  <p:embed/>
                </p:oleObj>
              </mc:Choice>
              <mc:Fallback>
                <p:oleObj name="Packager Shell Object" showAsIcon="1" r:id="rId3" imgW="3785400" imgH="685800" progId="Package">
                  <p:embed/>
                  <p:pic>
                    <p:nvPicPr>
                      <p:cNvPr id="0" name=""/>
                      <p:cNvPicPr/>
                      <p:nvPr/>
                    </p:nvPicPr>
                    <p:blipFill>
                      <a:blip r:embed="rId4"/>
                      <a:stretch>
                        <a:fillRect/>
                      </a:stretch>
                    </p:blipFill>
                    <p:spPr>
                      <a:xfrm>
                        <a:off x="585830" y="4998717"/>
                        <a:ext cx="252369" cy="45719"/>
                      </a:xfrm>
                      <a:prstGeom prst="rect">
                        <a:avLst/>
                      </a:prstGeom>
                    </p:spPr>
                  </p:pic>
                </p:oleObj>
              </mc:Fallback>
            </mc:AlternateContent>
          </a:graphicData>
        </a:graphic>
      </p:graphicFrame>
      <p:pic>
        <p:nvPicPr>
          <p:cNvPr id="6" name="Picture 5"/>
          <p:cNvPicPr>
            <a:picLocks noChangeAspect="1"/>
          </p:cNvPicPr>
          <p:nvPr/>
        </p:nvPicPr>
        <p:blipFill>
          <a:blip r:embed="rId5"/>
          <a:stretch>
            <a:fillRect/>
          </a:stretch>
        </p:blipFill>
        <p:spPr>
          <a:xfrm>
            <a:off x="3005137" y="1533525"/>
            <a:ext cx="6181725" cy="5324475"/>
          </a:xfrm>
          <a:prstGeom prst="rect">
            <a:avLst/>
          </a:prstGeom>
        </p:spPr>
      </p:pic>
    </p:spTree>
    <p:extLst>
      <p:ext uri="{BB962C8B-B14F-4D97-AF65-F5344CB8AC3E}">
        <p14:creationId xmlns:p14="http://schemas.microsoft.com/office/powerpoint/2010/main" val="2063066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096000" y="168813"/>
            <a:ext cx="5636455" cy="562707"/>
          </a:xfrm>
        </p:spPr>
        <p:txBody>
          <a:bodyPr>
            <a:normAutofit/>
          </a:bodyPr>
          <a:lstStyle/>
          <a:p>
            <a:r>
              <a:rPr lang="en-US" sz="1800" dirty="0" smtClean="0"/>
              <a:t>https</a:t>
            </a:r>
            <a:r>
              <a:rPr lang="en-US" sz="1800" dirty="0"/>
              <a:t>://</a:t>
            </a:r>
            <a:r>
              <a:rPr lang="en-US" sz="1800" dirty="0" smtClean="0"/>
              <a:t>player.vimeo.com/video/192343529</a:t>
            </a:r>
            <a:endParaRPr lang="en-US" dirty="0"/>
          </a:p>
        </p:txBody>
      </p:sp>
      <p:pic>
        <p:nvPicPr>
          <p:cNvPr id="5" name="Content Placeholder 4">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15398" y="1825625"/>
            <a:ext cx="7761204" cy="4351338"/>
          </a:xfrm>
        </p:spPr>
      </p:pic>
      <p:pic>
        <p:nvPicPr>
          <p:cNvPr id="6" name="Picture 5">
            <a:hlinkClick r:id="rId4" action="ppaction://hlinkfil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597" y="392834"/>
            <a:ext cx="4105021" cy="3223202"/>
          </a:xfrm>
          <a:prstGeom prst="rect">
            <a:avLst/>
          </a:prstGeom>
        </p:spPr>
      </p:pic>
    </p:spTree>
    <p:extLst>
      <p:ext uri="{BB962C8B-B14F-4D97-AF65-F5344CB8AC3E}">
        <p14:creationId xmlns:p14="http://schemas.microsoft.com/office/powerpoint/2010/main" val="3329848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a:latin typeface="+mn-lt"/>
              </a:rPr>
              <a:t>M</a:t>
            </a:r>
            <a:r>
              <a:rPr lang="en-US" sz="5400" dirty="0" smtClean="0">
                <a:latin typeface="+mn-lt"/>
              </a:rPr>
              <a:t>ission statement</a:t>
            </a:r>
            <a:endParaRPr lang="en-US" sz="5400" dirty="0">
              <a:latin typeface="+mn-lt"/>
            </a:endParaRPr>
          </a:p>
        </p:txBody>
      </p:sp>
      <p:sp>
        <p:nvSpPr>
          <p:cNvPr id="3" name="Content Placeholder 2"/>
          <p:cNvSpPr>
            <a:spLocks noGrp="1"/>
          </p:cNvSpPr>
          <p:nvPr>
            <p:ph idx="1"/>
          </p:nvPr>
        </p:nvSpPr>
        <p:spPr/>
        <p:txBody>
          <a:bodyPr>
            <a:normAutofit/>
          </a:bodyPr>
          <a:lstStyle/>
          <a:p>
            <a:pPr marL="0" indent="0">
              <a:buNone/>
            </a:pPr>
            <a:r>
              <a:rPr lang="en-US" sz="4400" dirty="0" smtClean="0"/>
              <a:t>Forge emotional connections between visitors and immigrants past and present</a:t>
            </a:r>
          </a:p>
          <a:p>
            <a:pPr marL="0" indent="0">
              <a:buNone/>
            </a:pPr>
            <a:r>
              <a:rPr lang="en-US" sz="4400" dirty="0" smtClean="0"/>
              <a:t>Enhance appreciation for the profound role immigration has played and continues to play in shaping America’s evolving national identity</a:t>
            </a:r>
            <a:endParaRPr lang="en-US" sz="4400" dirty="0"/>
          </a:p>
        </p:txBody>
      </p:sp>
    </p:spTree>
    <p:extLst>
      <p:ext uri="{BB962C8B-B14F-4D97-AF65-F5344CB8AC3E}">
        <p14:creationId xmlns:p14="http://schemas.microsoft.com/office/powerpoint/2010/main" val="3870030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mn-lt"/>
              </a:rPr>
              <a:t>Vision </a:t>
            </a:r>
            <a:r>
              <a:rPr lang="en-US" sz="5400" dirty="0" smtClean="0">
                <a:latin typeface="+mn-lt"/>
              </a:rPr>
              <a:t>statement</a:t>
            </a:r>
            <a:endParaRPr lang="en-US" sz="5400" dirty="0">
              <a:latin typeface="+mn-lt"/>
            </a:endParaRPr>
          </a:p>
        </p:txBody>
      </p:sp>
      <p:sp>
        <p:nvSpPr>
          <p:cNvPr id="3" name="Content Placeholder 2"/>
          <p:cNvSpPr>
            <a:spLocks noGrp="1"/>
          </p:cNvSpPr>
          <p:nvPr>
            <p:ph idx="1"/>
          </p:nvPr>
        </p:nvSpPr>
        <p:spPr/>
        <p:txBody>
          <a:bodyPr/>
          <a:lstStyle/>
          <a:p>
            <a:pPr marL="0" indent="0">
              <a:buNone/>
            </a:pPr>
            <a:r>
              <a:rPr lang="en-US" sz="4400" dirty="0" smtClean="0"/>
              <a:t>Demonstrate to visitors and the larger public, viscerally and intellectually, that America’s open society, democratic institutions, cultural creativity, economic vitality, and ability to accommodate difference owe to our experience as an immigrant nation. </a:t>
            </a:r>
            <a:r>
              <a:rPr lang="en-US" sz="4000" dirty="0" smtClean="0"/>
              <a:t> </a:t>
            </a:r>
          </a:p>
          <a:p>
            <a:endParaRPr lang="en-US" dirty="0"/>
          </a:p>
        </p:txBody>
      </p:sp>
    </p:spTree>
    <p:extLst>
      <p:ext uri="{BB962C8B-B14F-4D97-AF65-F5344CB8AC3E}">
        <p14:creationId xmlns:p14="http://schemas.microsoft.com/office/powerpoint/2010/main" val="3574917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615" r="-4769" b="34067"/>
          <a:stretch/>
        </p:blipFill>
        <p:spPr>
          <a:xfrm>
            <a:off x="2161309" y="-224"/>
            <a:ext cx="8909649" cy="6858224"/>
          </a:xfrm>
        </p:spPr>
      </p:pic>
    </p:spTree>
    <p:extLst>
      <p:ext uri="{BB962C8B-B14F-4D97-AF65-F5344CB8AC3E}">
        <p14:creationId xmlns:p14="http://schemas.microsoft.com/office/powerpoint/2010/main" val="713442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899287" y="-110835"/>
            <a:ext cx="10341786" cy="6691744"/>
          </a:xfrm>
          <a:prstGeom prst="rect">
            <a:avLst/>
          </a:prstGeom>
        </p:spPr>
      </p:pic>
    </p:spTree>
    <p:extLst>
      <p:ext uri="{BB962C8B-B14F-4D97-AF65-F5344CB8AC3E}">
        <p14:creationId xmlns:p14="http://schemas.microsoft.com/office/powerpoint/2010/main" val="39530160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60" t="-465" r="6513" b="12482"/>
          <a:stretch/>
        </p:blipFill>
        <p:spPr>
          <a:xfrm>
            <a:off x="3412118" y="0"/>
            <a:ext cx="5546890" cy="6733309"/>
          </a:xfrm>
        </p:spPr>
      </p:pic>
    </p:spTree>
    <p:extLst>
      <p:ext uri="{BB962C8B-B14F-4D97-AF65-F5344CB8AC3E}">
        <p14:creationId xmlns:p14="http://schemas.microsoft.com/office/powerpoint/2010/main" val="18001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dirty="0"/>
              <a:t>We’re All Here for the Same Thing: </a:t>
            </a:r>
            <a:r>
              <a:rPr lang="en-US" sz="5400" dirty="0" smtClean="0"/>
              <a:t>Mission </a:t>
            </a:r>
            <a:r>
              <a:rPr lang="en-US" sz="5400" dirty="0"/>
              <a:t>Clarity </a:t>
            </a:r>
            <a:endParaRPr lang="en-US" sz="5400" dirty="0" smtClean="0"/>
          </a:p>
          <a:p>
            <a:pPr marL="0" indent="0" algn="ctr">
              <a:buNone/>
            </a:pPr>
            <a:r>
              <a:rPr lang="en-US" sz="5400" dirty="0" smtClean="0"/>
              <a:t>and </a:t>
            </a:r>
            <a:r>
              <a:rPr lang="en-US" sz="5400" dirty="0"/>
              <a:t>The Tenement Museum</a:t>
            </a:r>
          </a:p>
        </p:txBody>
      </p:sp>
    </p:spTree>
    <p:extLst>
      <p:ext uri="{BB962C8B-B14F-4D97-AF65-F5344CB8AC3E}">
        <p14:creationId xmlns:p14="http://schemas.microsoft.com/office/powerpoint/2010/main" val="22620305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1266</TotalTime>
  <Words>149</Words>
  <Application>Microsoft Office PowerPoint</Application>
  <PresentationFormat>Widescreen</PresentationFormat>
  <Paragraphs>25</Paragraphs>
  <Slides>17</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Calibri</vt:lpstr>
      <vt:lpstr>Calibri Light</vt:lpstr>
      <vt:lpstr>Office Theme</vt:lpstr>
      <vt:lpstr>Package</vt:lpstr>
      <vt:lpstr>  We’re All Here for the Same Thing:  Mission Clarity  and The Tenement Museum    </vt:lpstr>
      <vt:lpstr>Lower East Side Tenement Museum 2nd-floor ruin apartment</vt:lpstr>
      <vt:lpstr>Lower  East Side Tenement Museum 97 Orchard Street</vt:lpstr>
      <vt:lpstr>Lower East Side Tenement Museum Rogasharsky parlor, c.1916</vt:lpstr>
      <vt:lpstr>Lower East Side Tenement Museum 103 Orchard Street Under One Roof</vt:lpstr>
      <vt:lpstr>Lower East Side Tenement Museum actual Saez / Velez parlor, 2013</vt:lpstr>
      <vt:lpstr>Lower East Side Tenement Museum Saez / Velez furnishings plan, 2015 Under One Roof</vt:lpstr>
      <vt:lpstr>Lower East Side Tenement Museum Saez / Velez parlor, 2017 Under One Roof</vt:lpstr>
      <vt:lpstr>Rivka Epstein, names of murdered family members </vt:lpstr>
      <vt:lpstr>Yat-Ping Wong and Mrs. Wong</vt:lpstr>
      <vt:lpstr>https://player.vimeo.com/video/192343529</vt:lpstr>
      <vt:lpstr>Mission statement</vt:lpstr>
      <vt:lpstr>Vision statement</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We’re All Here for the Same Thing:  Mission Clarity  and The Tenement Museum</dc:title>
  <dc:creator>mvogel@tenement.org</dc:creator>
  <cp:lastModifiedBy>mvogel@tenement.org</cp:lastModifiedBy>
  <cp:revision>28</cp:revision>
  <dcterms:created xsi:type="dcterms:W3CDTF">2017-10-03T00:56:38Z</dcterms:created>
  <dcterms:modified xsi:type="dcterms:W3CDTF">2017-10-04T17:27:23Z</dcterms:modified>
</cp:coreProperties>
</file>